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5" r:id="rId22"/>
    <p:sldId id="286" r:id="rId23"/>
    <p:sldId id="275" r:id="rId24"/>
    <p:sldId id="276" r:id="rId25"/>
    <p:sldId id="277" r:id="rId26"/>
    <p:sldId id="278" r:id="rId27"/>
    <p:sldId id="279" r:id="rId28"/>
    <p:sldId id="280" r:id="rId29"/>
    <p:sldId id="281" r:id="rId30"/>
    <p:sldId id="282" r:id="rId31"/>
    <p:sldId id="283" r:id="rId32"/>
    <p:sldId id="284" r:id="rId33"/>
    <p:sldId id="287" r:id="rId34"/>
    <p:sldId id="288" r:id="rId35"/>
    <p:sldId id="289" r:id="rId36"/>
    <p:sldId id="290" r:id="rId37"/>
    <p:sldId id="291" r:id="rId38"/>
    <p:sldId id="292" r:id="rId39"/>
    <p:sldId id="293" r:id="rId40"/>
    <p:sldId id="294" r:id="rId41"/>
    <p:sldId id="295" r:id="rId42"/>
    <p:sldId id="296" r:id="rId43"/>
    <p:sldId id="29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79" autoAdjust="0"/>
    <p:restoredTop sz="94660"/>
  </p:normalViewPr>
  <p:slideViewPr>
    <p:cSldViewPr snapToGrid="0">
      <p:cViewPr varScale="1">
        <p:scale>
          <a:sx n="80" d="100"/>
          <a:sy n="80" d="100"/>
        </p:scale>
        <p:origin x="109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2AC0212C-56D6-4F08-B168-A31A7FE55643}" type="slidenum">
              <a:rPr lang="ru-RU"/>
              <a:pPr/>
              <a:t>‹N°›</a:t>
            </a:fld>
            <a:endParaRPr lang="ru-RU"/>
          </a:p>
        </p:txBody>
      </p:sp>
    </p:spTree>
    <p:extLst>
      <p:ext uri="{BB962C8B-B14F-4D97-AF65-F5344CB8AC3E}">
        <p14:creationId xmlns:p14="http://schemas.microsoft.com/office/powerpoint/2010/main" val="768988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F9A36257-5393-47C7-A1EA-50178DD5EEB6}" type="slidenum">
              <a:rPr lang="ru-RU"/>
              <a:pPr/>
              <a:t>‹N°›</a:t>
            </a:fld>
            <a:endParaRPr lang="ru-RU"/>
          </a:p>
        </p:txBody>
      </p:sp>
    </p:spTree>
    <p:extLst>
      <p:ext uri="{BB962C8B-B14F-4D97-AF65-F5344CB8AC3E}">
        <p14:creationId xmlns:p14="http://schemas.microsoft.com/office/powerpoint/2010/main" val="1493168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3917" y="274639"/>
            <a:ext cx="2258483"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44234" y="274639"/>
            <a:ext cx="6576484"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A577DEA9-109A-4E15-9DF7-DEA2DE32AB07}" type="slidenum">
              <a:rPr lang="ru-RU"/>
              <a:pPr/>
              <a:t>‹N°›</a:t>
            </a:fld>
            <a:endParaRPr lang="ru-RU"/>
          </a:p>
        </p:txBody>
      </p:sp>
    </p:spTree>
    <p:extLst>
      <p:ext uri="{BB962C8B-B14F-4D97-AF65-F5344CB8AC3E}">
        <p14:creationId xmlns:p14="http://schemas.microsoft.com/office/powerpoint/2010/main" val="1915657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215218" y="4076701"/>
            <a:ext cx="5761567" cy="1368425"/>
          </a:xfrm>
          <a:effectLst>
            <a:outerShdw dist="17961" dir="2700000" algn="ctr" rotWithShape="0">
              <a:schemeClr val="bg2"/>
            </a:outerShdw>
          </a:effectLst>
        </p:spPr>
        <p:txBody>
          <a:bodyPr/>
          <a:lstStyle>
            <a:lvl1pPr>
              <a:defRPr/>
            </a:lvl1pPr>
          </a:lstStyle>
          <a:p>
            <a:pPr lvl="0"/>
            <a:r>
              <a:rPr lang="en-US" noProof="0"/>
              <a:t>Click to edit Master title style</a:t>
            </a:r>
            <a:endParaRPr lang="ru-RU" noProof="0"/>
          </a:p>
        </p:txBody>
      </p:sp>
      <p:sp>
        <p:nvSpPr>
          <p:cNvPr id="5123" name="Rectangle 3"/>
          <p:cNvSpPr>
            <a:spLocks noGrp="1" noChangeArrowheads="1"/>
          </p:cNvSpPr>
          <p:nvPr>
            <p:ph type="subTitle" idx="1"/>
          </p:nvPr>
        </p:nvSpPr>
        <p:spPr>
          <a:xfrm>
            <a:off x="3215218" y="5516564"/>
            <a:ext cx="5761567" cy="719137"/>
          </a:xfrm>
          <a:effectLst>
            <a:outerShdw dist="17961" dir="2700000" algn="ctr" rotWithShape="0">
              <a:schemeClr val="bg2"/>
            </a:outerShdw>
          </a:effectLst>
        </p:spPr>
        <p:txBody>
          <a:bodyPr/>
          <a:lstStyle>
            <a:lvl1pPr marL="0" indent="0">
              <a:buFontTx/>
              <a:buNone/>
              <a:defRPr>
                <a:latin typeface="Futura LT Book" pitchFamily="2" charset="0"/>
                <a:ea typeface="굴림" charset="-127"/>
              </a:defRPr>
            </a:lvl1pPr>
          </a:lstStyle>
          <a:p>
            <a:pPr lvl="0"/>
            <a:r>
              <a:rPr lang="en-US" noProof="0"/>
              <a:t>Click to edit Master subtitle style</a:t>
            </a:r>
            <a:endParaRPr lang="ru-RU" noProof="0"/>
          </a:p>
        </p:txBody>
      </p:sp>
    </p:spTree>
    <p:extLst>
      <p:ext uri="{BB962C8B-B14F-4D97-AF65-F5344CB8AC3E}">
        <p14:creationId xmlns:p14="http://schemas.microsoft.com/office/powerpoint/2010/main" val="588561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256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86712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4418" y="2205039"/>
            <a:ext cx="5369983"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05039"/>
            <a:ext cx="5369984"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18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500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3285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7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1974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D5AEFA40-26F4-408E-915A-20BE615BEAA9}" type="slidenum">
              <a:rPr lang="ru-RU"/>
              <a:pPr/>
              <a:t>‹N°›</a:t>
            </a:fld>
            <a:endParaRPr lang="ru-RU"/>
          </a:p>
        </p:txBody>
      </p:sp>
    </p:spTree>
    <p:extLst>
      <p:ext uri="{BB962C8B-B14F-4D97-AF65-F5344CB8AC3E}">
        <p14:creationId xmlns:p14="http://schemas.microsoft.com/office/powerpoint/2010/main" val="411182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08314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5894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2851" y="1125539"/>
            <a:ext cx="2734733" cy="53990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4418" y="1125539"/>
            <a:ext cx="8005233" cy="5399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05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ru-RU"/>
          </a:p>
        </p:txBody>
      </p:sp>
      <p:sp>
        <p:nvSpPr>
          <p:cNvPr id="5" name="Footer Placeholder 4"/>
          <p:cNvSpPr>
            <a:spLocks noGrp="1"/>
          </p:cNvSpPr>
          <p:nvPr>
            <p:ph type="ftr" sz="quarter" idx="11"/>
          </p:nvPr>
        </p:nvSpPr>
        <p:spPr/>
        <p:txBody>
          <a:bodyPr/>
          <a:lstStyle>
            <a:lvl1pPr>
              <a:defRPr/>
            </a:lvl1pPr>
          </a:lstStyle>
          <a:p>
            <a:endParaRPr lang="ru-RU"/>
          </a:p>
        </p:txBody>
      </p:sp>
      <p:sp>
        <p:nvSpPr>
          <p:cNvPr id="6" name="Slide Number Placeholder 5"/>
          <p:cNvSpPr>
            <a:spLocks noGrp="1"/>
          </p:cNvSpPr>
          <p:nvPr>
            <p:ph type="sldNum" sz="quarter" idx="12"/>
          </p:nvPr>
        </p:nvSpPr>
        <p:spPr/>
        <p:txBody>
          <a:bodyPr/>
          <a:lstStyle>
            <a:lvl1pPr>
              <a:defRPr/>
            </a:lvl1pPr>
          </a:lstStyle>
          <a:p>
            <a:fld id="{66C04E36-A46F-4056-B795-B4B47A6A2E24}" type="slidenum">
              <a:rPr lang="ru-RU"/>
              <a:pPr/>
              <a:t>‹N°›</a:t>
            </a:fld>
            <a:endParaRPr lang="ru-RU"/>
          </a:p>
        </p:txBody>
      </p:sp>
    </p:spTree>
    <p:extLst>
      <p:ext uri="{BB962C8B-B14F-4D97-AF65-F5344CB8AC3E}">
        <p14:creationId xmlns:p14="http://schemas.microsoft.com/office/powerpoint/2010/main" val="193803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4234" y="1600201"/>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64917" y="1600201"/>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29789AA0-BA82-494C-9E4E-0EC8FA50E69D}" type="slidenum">
              <a:rPr lang="ru-RU"/>
              <a:pPr/>
              <a:t>‹N°›</a:t>
            </a:fld>
            <a:endParaRPr lang="ru-RU"/>
          </a:p>
        </p:txBody>
      </p:sp>
    </p:spTree>
    <p:extLst>
      <p:ext uri="{BB962C8B-B14F-4D97-AF65-F5344CB8AC3E}">
        <p14:creationId xmlns:p14="http://schemas.microsoft.com/office/powerpoint/2010/main" val="149334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ru-RU"/>
          </a:p>
        </p:txBody>
      </p:sp>
      <p:sp>
        <p:nvSpPr>
          <p:cNvPr id="8" name="Footer Placeholder 7"/>
          <p:cNvSpPr>
            <a:spLocks noGrp="1"/>
          </p:cNvSpPr>
          <p:nvPr>
            <p:ph type="ftr" sz="quarter" idx="11"/>
          </p:nvPr>
        </p:nvSpPr>
        <p:spPr/>
        <p:txBody>
          <a:bodyPr/>
          <a:lstStyle>
            <a:lvl1pPr>
              <a:defRPr/>
            </a:lvl1pPr>
          </a:lstStyle>
          <a:p>
            <a:endParaRPr lang="ru-RU"/>
          </a:p>
        </p:txBody>
      </p:sp>
      <p:sp>
        <p:nvSpPr>
          <p:cNvPr id="9" name="Slide Number Placeholder 8"/>
          <p:cNvSpPr>
            <a:spLocks noGrp="1"/>
          </p:cNvSpPr>
          <p:nvPr>
            <p:ph type="sldNum" sz="quarter" idx="12"/>
          </p:nvPr>
        </p:nvSpPr>
        <p:spPr/>
        <p:txBody>
          <a:bodyPr/>
          <a:lstStyle>
            <a:lvl1pPr>
              <a:defRPr/>
            </a:lvl1pPr>
          </a:lstStyle>
          <a:p>
            <a:fld id="{99EBE070-8202-48C0-8282-A3C06C79BC80}" type="slidenum">
              <a:rPr lang="ru-RU"/>
              <a:pPr/>
              <a:t>‹N°›</a:t>
            </a:fld>
            <a:endParaRPr lang="ru-RU"/>
          </a:p>
        </p:txBody>
      </p:sp>
    </p:spTree>
    <p:extLst>
      <p:ext uri="{BB962C8B-B14F-4D97-AF65-F5344CB8AC3E}">
        <p14:creationId xmlns:p14="http://schemas.microsoft.com/office/powerpoint/2010/main" val="3318630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ru-RU"/>
          </a:p>
        </p:txBody>
      </p:sp>
      <p:sp>
        <p:nvSpPr>
          <p:cNvPr id="4" name="Footer Placeholder 3"/>
          <p:cNvSpPr>
            <a:spLocks noGrp="1"/>
          </p:cNvSpPr>
          <p:nvPr>
            <p:ph type="ftr" sz="quarter" idx="11"/>
          </p:nvPr>
        </p:nvSpPr>
        <p:spPr/>
        <p:txBody>
          <a:bodyPr/>
          <a:lstStyle>
            <a:lvl1pPr>
              <a:defRPr/>
            </a:lvl1pPr>
          </a:lstStyle>
          <a:p>
            <a:endParaRPr lang="ru-RU"/>
          </a:p>
        </p:txBody>
      </p:sp>
      <p:sp>
        <p:nvSpPr>
          <p:cNvPr id="5" name="Slide Number Placeholder 4"/>
          <p:cNvSpPr>
            <a:spLocks noGrp="1"/>
          </p:cNvSpPr>
          <p:nvPr>
            <p:ph type="sldNum" sz="quarter" idx="12"/>
          </p:nvPr>
        </p:nvSpPr>
        <p:spPr/>
        <p:txBody>
          <a:bodyPr/>
          <a:lstStyle>
            <a:lvl1pPr>
              <a:defRPr/>
            </a:lvl1pPr>
          </a:lstStyle>
          <a:p>
            <a:fld id="{82980017-1F54-48A7-B545-4E43136DF56B}" type="slidenum">
              <a:rPr lang="ru-RU"/>
              <a:pPr/>
              <a:t>‹N°›</a:t>
            </a:fld>
            <a:endParaRPr lang="ru-RU"/>
          </a:p>
        </p:txBody>
      </p:sp>
    </p:spTree>
    <p:extLst>
      <p:ext uri="{BB962C8B-B14F-4D97-AF65-F5344CB8AC3E}">
        <p14:creationId xmlns:p14="http://schemas.microsoft.com/office/powerpoint/2010/main" val="118180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p>
        </p:txBody>
      </p:sp>
      <p:sp>
        <p:nvSpPr>
          <p:cNvPr id="3" name="Footer Placeholder 2"/>
          <p:cNvSpPr>
            <a:spLocks noGrp="1"/>
          </p:cNvSpPr>
          <p:nvPr>
            <p:ph type="ftr" sz="quarter" idx="11"/>
          </p:nvPr>
        </p:nvSpPr>
        <p:spPr/>
        <p:txBody>
          <a:bodyPr/>
          <a:lstStyle>
            <a:lvl1pPr>
              <a:defRPr/>
            </a:lvl1pPr>
          </a:lstStyle>
          <a:p>
            <a:endParaRPr lang="ru-RU"/>
          </a:p>
        </p:txBody>
      </p:sp>
      <p:sp>
        <p:nvSpPr>
          <p:cNvPr id="4" name="Slide Number Placeholder 3"/>
          <p:cNvSpPr>
            <a:spLocks noGrp="1"/>
          </p:cNvSpPr>
          <p:nvPr>
            <p:ph type="sldNum" sz="quarter" idx="12"/>
          </p:nvPr>
        </p:nvSpPr>
        <p:spPr/>
        <p:txBody>
          <a:bodyPr/>
          <a:lstStyle>
            <a:lvl1pPr>
              <a:defRPr/>
            </a:lvl1pPr>
          </a:lstStyle>
          <a:p>
            <a:fld id="{8C9B0D03-3D10-46D1-84A7-C2A8F0811669}" type="slidenum">
              <a:rPr lang="ru-RU"/>
              <a:pPr/>
              <a:t>‹N°›</a:t>
            </a:fld>
            <a:endParaRPr lang="ru-RU"/>
          </a:p>
        </p:txBody>
      </p:sp>
    </p:spTree>
    <p:extLst>
      <p:ext uri="{BB962C8B-B14F-4D97-AF65-F5344CB8AC3E}">
        <p14:creationId xmlns:p14="http://schemas.microsoft.com/office/powerpoint/2010/main" val="319415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AD43350D-B8C3-4630-8309-0E1CCA1BE8B3}" type="slidenum">
              <a:rPr lang="ru-RU"/>
              <a:pPr/>
              <a:t>‹N°›</a:t>
            </a:fld>
            <a:endParaRPr lang="ru-RU"/>
          </a:p>
        </p:txBody>
      </p:sp>
    </p:spTree>
    <p:extLst>
      <p:ext uri="{BB962C8B-B14F-4D97-AF65-F5344CB8AC3E}">
        <p14:creationId xmlns:p14="http://schemas.microsoft.com/office/powerpoint/2010/main" val="415958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p>
        </p:txBody>
      </p:sp>
      <p:sp>
        <p:nvSpPr>
          <p:cNvPr id="6" name="Footer Placeholder 5"/>
          <p:cNvSpPr>
            <a:spLocks noGrp="1"/>
          </p:cNvSpPr>
          <p:nvPr>
            <p:ph type="ftr" sz="quarter" idx="11"/>
          </p:nvPr>
        </p:nvSpPr>
        <p:spPr/>
        <p:txBody>
          <a:bodyPr/>
          <a:lstStyle>
            <a:lvl1pPr>
              <a:defRPr/>
            </a:lvl1pPr>
          </a:lstStyle>
          <a:p>
            <a:endParaRPr lang="ru-RU"/>
          </a:p>
        </p:txBody>
      </p:sp>
      <p:sp>
        <p:nvSpPr>
          <p:cNvPr id="7" name="Slide Number Placeholder 6"/>
          <p:cNvSpPr>
            <a:spLocks noGrp="1"/>
          </p:cNvSpPr>
          <p:nvPr>
            <p:ph type="sldNum" sz="quarter" idx="12"/>
          </p:nvPr>
        </p:nvSpPr>
        <p:spPr/>
        <p:txBody>
          <a:bodyPr/>
          <a:lstStyle>
            <a:lvl1pPr>
              <a:defRPr/>
            </a:lvl1pPr>
          </a:lstStyle>
          <a:p>
            <a:fld id="{D00B0C2E-8C87-46B4-9FCA-8E125E4A2A84}" type="slidenum">
              <a:rPr lang="ru-RU"/>
              <a:pPr/>
              <a:t>‹N°›</a:t>
            </a:fld>
            <a:endParaRPr lang="ru-RU"/>
          </a:p>
        </p:txBody>
      </p:sp>
    </p:spTree>
    <p:extLst>
      <p:ext uri="{BB962C8B-B14F-4D97-AF65-F5344CB8AC3E}">
        <p14:creationId xmlns:p14="http://schemas.microsoft.com/office/powerpoint/2010/main" val="39238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544234" y="274638"/>
            <a:ext cx="902335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2544234" y="1600201"/>
            <a:ext cx="903816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solidFill>
                  <a:schemeClr val="tx1"/>
                </a:solidFill>
                <a:latin typeface="+mn-lt"/>
              </a:defRPr>
            </a:lvl1pPr>
          </a:lstStyle>
          <a:p>
            <a:endParaRPr lang="ru-RU"/>
          </a:p>
        </p:txBody>
      </p:sp>
      <p:sp>
        <p:nvSpPr>
          <p:cNvPr id="1904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solidFill>
                  <a:schemeClr val="tx1"/>
                </a:solidFill>
                <a:latin typeface="+mn-lt"/>
              </a:defRPr>
            </a:lvl1pPr>
          </a:lstStyle>
          <a:p>
            <a:endParaRPr lang="ru-RU"/>
          </a:p>
        </p:txBody>
      </p:sp>
      <p:sp>
        <p:nvSpPr>
          <p:cNvPr id="19047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solidFill>
                  <a:schemeClr val="tx1"/>
                </a:solidFill>
                <a:latin typeface="+mn-lt"/>
              </a:defRPr>
            </a:lvl1pPr>
          </a:lstStyle>
          <a:p>
            <a:fld id="{808DE21B-D882-40DB-B356-90534372F72F}" type="slidenum">
              <a:rPr lang="ru-RU"/>
              <a:pPr/>
              <a:t>‹N°›</a:t>
            </a:fld>
            <a:endParaRPr lang="ru-RU"/>
          </a:p>
        </p:txBody>
      </p:sp>
    </p:spTree>
    <p:extLst>
      <p:ext uri="{BB962C8B-B14F-4D97-AF65-F5344CB8AC3E}">
        <p14:creationId xmlns:p14="http://schemas.microsoft.com/office/powerpoint/2010/main" val="109908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600">
          <a:solidFill>
            <a:srgbClr val="666666"/>
          </a:solidFill>
          <a:latin typeface="+mj-lt"/>
          <a:ea typeface="+mj-ea"/>
          <a:cs typeface="+mj-cs"/>
        </a:defRPr>
      </a:lvl1pPr>
      <a:lvl2pPr algn="l" rtl="0" fontAlgn="base">
        <a:spcBef>
          <a:spcPct val="0"/>
        </a:spcBef>
        <a:spcAft>
          <a:spcPct val="0"/>
        </a:spcAft>
        <a:defRPr sz="3600">
          <a:solidFill>
            <a:srgbClr val="666666"/>
          </a:solidFill>
          <a:latin typeface="Futura LT Book" pitchFamily="2" charset="0"/>
        </a:defRPr>
      </a:lvl2pPr>
      <a:lvl3pPr algn="l" rtl="0" fontAlgn="base">
        <a:spcBef>
          <a:spcPct val="0"/>
        </a:spcBef>
        <a:spcAft>
          <a:spcPct val="0"/>
        </a:spcAft>
        <a:defRPr sz="3600">
          <a:solidFill>
            <a:srgbClr val="666666"/>
          </a:solidFill>
          <a:latin typeface="Futura LT Book" pitchFamily="2" charset="0"/>
        </a:defRPr>
      </a:lvl3pPr>
      <a:lvl4pPr algn="l" rtl="0" fontAlgn="base">
        <a:spcBef>
          <a:spcPct val="0"/>
        </a:spcBef>
        <a:spcAft>
          <a:spcPct val="0"/>
        </a:spcAft>
        <a:defRPr sz="3600">
          <a:solidFill>
            <a:srgbClr val="666666"/>
          </a:solidFill>
          <a:latin typeface="Futura LT Book" pitchFamily="2" charset="0"/>
        </a:defRPr>
      </a:lvl4pPr>
      <a:lvl5pPr algn="l" rtl="0" fontAlgn="base">
        <a:spcBef>
          <a:spcPct val="0"/>
        </a:spcBef>
        <a:spcAft>
          <a:spcPct val="0"/>
        </a:spcAft>
        <a:defRPr sz="3600">
          <a:solidFill>
            <a:srgbClr val="666666"/>
          </a:solidFill>
          <a:latin typeface="Futura LT Book" pitchFamily="2" charset="0"/>
        </a:defRPr>
      </a:lvl5pPr>
      <a:lvl6pPr marL="457200" algn="l" rtl="0" fontAlgn="base">
        <a:spcBef>
          <a:spcPct val="0"/>
        </a:spcBef>
        <a:spcAft>
          <a:spcPct val="0"/>
        </a:spcAft>
        <a:defRPr sz="3600">
          <a:solidFill>
            <a:srgbClr val="666666"/>
          </a:solidFill>
          <a:latin typeface="Futura LT Book" pitchFamily="2" charset="0"/>
        </a:defRPr>
      </a:lvl6pPr>
      <a:lvl7pPr marL="914400" algn="l" rtl="0" fontAlgn="base">
        <a:spcBef>
          <a:spcPct val="0"/>
        </a:spcBef>
        <a:spcAft>
          <a:spcPct val="0"/>
        </a:spcAft>
        <a:defRPr sz="3600">
          <a:solidFill>
            <a:srgbClr val="666666"/>
          </a:solidFill>
          <a:latin typeface="Futura LT Book" pitchFamily="2" charset="0"/>
        </a:defRPr>
      </a:lvl7pPr>
      <a:lvl8pPr marL="1371600" algn="l" rtl="0" fontAlgn="base">
        <a:spcBef>
          <a:spcPct val="0"/>
        </a:spcBef>
        <a:spcAft>
          <a:spcPct val="0"/>
        </a:spcAft>
        <a:defRPr sz="3600">
          <a:solidFill>
            <a:srgbClr val="666666"/>
          </a:solidFill>
          <a:latin typeface="Futura LT Book" pitchFamily="2" charset="0"/>
        </a:defRPr>
      </a:lvl8pPr>
      <a:lvl9pPr marL="1828800" algn="l" rtl="0" fontAlgn="base">
        <a:spcBef>
          <a:spcPct val="0"/>
        </a:spcBef>
        <a:spcAft>
          <a:spcPct val="0"/>
        </a:spcAft>
        <a:defRPr sz="3600">
          <a:solidFill>
            <a:srgbClr val="666666"/>
          </a:solidFill>
          <a:latin typeface="Futura LT Book" pitchFamily="2" charset="0"/>
        </a:defRPr>
      </a:lvl9pPr>
    </p:titleStyle>
    <p:bodyStyle>
      <a:lvl1pPr marL="342900" indent="-342900" algn="l" rtl="0" fontAlgn="base">
        <a:spcBef>
          <a:spcPct val="20000"/>
        </a:spcBef>
        <a:spcAft>
          <a:spcPct val="0"/>
        </a:spcAft>
        <a:buChar char="•"/>
        <a:defRPr sz="2000">
          <a:solidFill>
            <a:srgbClr val="666666"/>
          </a:solidFill>
          <a:latin typeface="+mn-lt"/>
          <a:ea typeface="+mn-ea"/>
          <a:cs typeface="+mn-cs"/>
        </a:defRPr>
      </a:lvl1pPr>
      <a:lvl2pPr marL="742950" indent="-285750" algn="l" rtl="0" fontAlgn="base">
        <a:spcBef>
          <a:spcPct val="20000"/>
        </a:spcBef>
        <a:spcAft>
          <a:spcPct val="0"/>
        </a:spcAft>
        <a:buChar char="–"/>
        <a:defRPr sz="2000">
          <a:solidFill>
            <a:srgbClr val="666666"/>
          </a:solidFill>
          <a:latin typeface="+mn-lt"/>
        </a:defRPr>
      </a:lvl2pPr>
      <a:lvl3pPr marL="1143000" indent="-228600" algn="l" rtl="0" fontAlgn="base">
        <a:spcBef>
          <a:spcPct val="20000"/>
        </a:spcBef>
        <a:spcAft>
          <a:spcPct val="0"/>
        </a:spcAft>
        <a:buChar char="•"/>
        <a:defRPr sz="20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418" y="1125539"/>
            <a:ext cx="1094316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624418" y="2205039"/>
            <a:ext cx="10943167"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extLst>
      <p:ext uri="{BB962C8B-B14F-4D97-AF65-F5344CB8AC3E}">
        <p14:creationId xmlns:p14="http://schemas.microsoft.com/office/powerpoint/2010/main" val="2809838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spcBef>
          <a:spcPct val="0"/>
        </a:spcBef>
        <a:spcAft>
          <a:spcPct val="0"/>
        </a:spcAft>
        <a:defRPr sz="3600">
          <a:solidFill>
            <a:schemeClr val="bg1"/>
          </a:solidFill>
          <a:latin typeface="+mj-lt"/>
          <a:ea typeface="+mj-ea"/>
          <a:cs typeface="+mj-cs"/>
        </a:defRPr>
      </a:lvl1pPr>
      <a:lvl2pPr algn="l" rtl="0" eaLnBrk="1" fontAlgn="base" hangingPunct="1">
        <a:spcBef>
          <a:spcPct val="0"/>
        </a:spcBef>
        <a:spcAft>
          <a:spcPct val="0"/>
        </a:spcAft>
        <a:defRPr sz="3600">
          <a:solidFill>
            <a:schemeClr val="bg1"/>
          </a:solidFill>
          <a:latin typeface="Futura LT Book" pitchFamily="2" charset="0"/>
          <a:ea typeface="굴림" charset="-127"/>
        </a:defRPr>
      </a:lvl2pPr>
      <a:lvl3pPr algn="l" rtl="0" eaLnBrk="1" fontAlgn="base" hangingPunct="1">
        <a:spcBef>
          <a:spcPct val="0"/>
        </a:spcBef>
        <a:spcAft>
          <a:spcPct val="0"/>
        </a:spcAft>
        <a:defRPr sz="3600">
          <a:solidFill>
            <a:schemeClr val="bg1"/>
          </a:solidFill>
          <a:latin typeface="Futura LT Book" pitchFamily="2" charset="0"/>
          <a:ea typeface="굴림" charset="-127"/>
        </a:defRPr>
      </a:lvl3pPr>
      <a:lvl4pPr algn="l" rtl="0" eaLnBrk="1" fontAlgn="base" hangingPunct="1">
        <a:spcBef>
          <a:spcPct val="0"/>
        </a:spcBef>
        <a:spcAft>
          <a:spcPct val="0"/>
        </a:spcAft>
        <a:defRPr sz="3600">
          <a:solidFill>
            <a:schemeClr val="bg1"/>
          </a:solidFill>
          <a:latin typeface="Futura LT Book" pitchFamily="2" charset="0"/>
          <a:ea typeface="굴림" charset="-127"/>
        </a:defRPr>
      </a:lvl4pPr>
      <a:lvl5pPr algn="l" rtl="0" eaLnBrk="1" fontAlgn="base" hangingPunct="1">
        <a:spcBef>
          <a:spcPct val="0"/>
        </a:spcBef>
        <a:spcAft>
          <a:spcPct val="0"/>
        </a:spcAft>
        <a:defRPr sz="3600">
          <a:solidFill>
            <a:schemeClr val="bg1"/>
          </a:solidFill>
          <a:latin typeface="Futura LT Book" pitchFamily="2" charset="0"/>
          <a:ea typeface="굴림" charset="-127"/>
        </a:defRPr>
      </a:lvl5pPr>
      <a:lvl6pPr marL="457200" algn="l" rtl="0" eaLnBrk="1" fontAlgn="base" hangingPunct="1">
        <a:spcBef>
          <a:spcPct val="0"/>
        </a:spcBef>
        <a:spcAft>
          <a:spcPct val="0"/>
        </a:spcAft>
        <a:defRPr sz="3600">
          <a:solidFill>
            <a:schemeClr val="bg1"/>
          </a:solidFill>
          <a:latin typeface="Futura LT Book" pitchFamily="2" charset="0"/>
          <a:ea typeface="굴림" charset="-127"/>
        </a:defRPr>
      </a:lvl6pPr>
      <a:lvl7pPr marL="914400" algn="l" rtl="0" eaLnBrk="1" fontAlgn="base" hangingPunct="1">
        <a:spcBef>
          <a:spcPct val="0"/>
        </a:spcBef>
        <a:spcAft>
          <a:spcPct val="0"/>
        </a:spcAft>
        <a:defRPr sz="3600">
          <a:solidFill>
            <a:schemeClr val="bg1"/>
          </a:solidFill>
          <a:latin typeface="Futura LT Book" pitchFamily="2" charset="0"/>
          <a:ea typeface="굴림" charset="-127"/>
        </a:defRPr>
      </a:lvl7pPr>
      <a:lvl8pPr marL="1371600" algn="l" rtl="0" eaLnBrk="1" fontAlgn="base" hangingPunct="1">
        <a:spcBef>
          <a:spcPct val="0"/>
        </a:spcBef>
        <a:spcAft>
          <a:spcPct val="0"/>
        </a:spcAft>
        <a:defRPr sz="3600">
          <a:solidFill>
            <a:schemeClr val="bg1"/>
          </a:solidFill>
          <a:latin typeface="Futura LT Book" pitchFamily="2" charset="0"/>
          <a:ea typeface="굴림" charset="-127"/>
        </a:defRPr>
      </a:lvl8pPr>
      <a:lvl9pPr marL="1828800" algn="l" rtl="0" eaLnBrk="1" fontAlgn="base" hangingPunct="1">
        <a:spcBef>
          <a:spcPct val="0"/>
        </a:spcBef>
        <a:spcAft>
          <a:spcPct val="0"/>
        </a:spcAft>
        <a:defRPr sz="3600">
          <a:solidFill>
            <a:schemeClr val="bg1"/>
          </a:solidFill>
          <a:latin typeface="Futura LT Book" pitchFamily="2" charset="0"/>
          <a:ea typeface="굴림" charset="-127"/>
        </a:defRPr>
      </a:lvl9pPr>
    </p:titleStyle>
    <p:bodyStyle>
      <a:lvl1pPr marL="342900" indent="-342900" algn="l" rtl="0" eaLnBrk="1" fontAlgn="base" hangingPunct="1">
        <a:spcBef>
          <a:spcPct val="20000"/>
        </a:spcBef>
        <a:spcAft>
          <a:spcPct val="0"/>
        </a:spcAft>
        <a:buChar char="•"/>
        <a:defRPr sz="20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000">
          <a:solidFill>
            <a:schemeClr val="bg1"/>
          </a:solidFill>
          <a:latin typeface="+mn-lt"/>
        </a:defRPr>
      </a:lvl2pPr>
      <a:lvl3pPr marL="1143000" indent="-228600" algn="l" rtl="0" eaLnBrk="1" fontAlgn="base" hangingPunct="1">
        <a:spcBef>
          <a:spcPct val="20000"/>
        </a:spcBef>
        <a:spcAft>
          <a:spcPct val="0"/>
        </a:spcAft>
        <a:buChar char="•"/>
        <a:defRPr sz="20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4CB4564-0104-4FAB-B034-F49EA66816B2}"/>
              </a:ext>
            </a:extLst>
          </p:cNvPr>
          <p:cNvSpPr>
            <a:spLocks noGrp="1"/>
          </p:cNvSpPr>
          <p:nvPr>
            <p:ph type="ctrTitle"/>
          </p:nvPr>
        </p:nvSpPr>
        <p:spPr>
          <a:xfrm>
            <a:off x="2071396" y="4076701"/>
            <a:ext cx="9022702" cy="1368425"/>
          </a:xfrm>
        </p:spPr>
        <p:txBody>
          <a:bodyPr/>
          <a:lstStyle/>
          <a:p>
            <a:r>
              <a:rPr lang="en-US" b="1" dirty="0"/>
              <a:t>Chapter 12</a:t>
            </a:r>
            <a:br>
              <a:rPr lang="en-US" dirty="0"/>
            </a:br>
            <a:r>
              <a:rPr lang="en-US" dirty="0"/>
              <a:t>Graphical User Interface   </a:t>
            </a:r>
          </a:p>
        </p:txBody>
      </p:sp>
      <p:sp>
        <p:nvSpPr>
          <p:cNvPr id="5" name="Sous-titre 4">
            <a:extLst>
              <a:ext uri="{FF2B5EF4-FFF2-40B4-BE49-F238E27FC236}">
                <a16:creationId xmlns:a16="http://schemas.microsoft.com/office/drawing/2014/main" id="{60A1EAB9-EAEF-4BCA-BA81-14126B932422}"/>
              </a:ext>
            </a:extLst>
          </p:cNvPr>
          <p:cNvSpPr>
            <a:spLocks noGrp="1"/>
          </p:cNvSpPr>
          <p:nvPr>
            <p:ph type="subTitle" idx="1"/>
          </p:nvPr>
        </p:nvSpPr>
        <p:spPr>
          <a:xfrm>
            <a:off x="2146041" y="5637862"/>
            <a:ext cx="6830744" cy="719137"/>
          </a:xfrm>
        </p:spPr>
        <p:txBody>
          <a:bodyPr/>
          <a:lstStyle/>
          <a:p>
            <a:r>
              <a:rPr lang="fr-FR" dirty="0"/>
              <a:t>FALL 2021</a:t>
            </a:r>
            <a:endParaRPr lang="en-US" dirty="0"/>
          </a:p>
        </p:txBody>
      </p:sp>
    </p:spTree>
    <p:extLst>
      <p:ext uri="{BB962C8B-B14F-4D97-AF65-F5344CB8AC3E}">
        <p14:creationId xmlns:p14="http://schemas.microsoft.com/office/powerpoint/2010/main" val="4179372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9DE955-8BE8-4370-8D42-34147FEF8319}"/>
              </a:ext>
            </a:extLst>
          </p:cNvPr>
          <p:cNvSpPr>
            <a:spLocks noGrp="1"/>
          </p:cNvSpPr>
          <p:nvPr>
            <p:ph type="title"/>
          </p:nvPr>
        </p:nvSpPr>
        <p:spPr/>
        <p:txBody>
          <a:bodyPr/>
          <a:lstStyle/>
          <a:p>
            <a:r>
              <a:rPr lang="fr-FR" dirty="0"/>
              <a:t>4 Main </a:t>
            </a:r>
            <a:r>
              <a:rPr lang="fr-FR" dirty="0" err="1"/>
              <a:t>Steps</a:t>
            </a:r>
            <a:r>
              <a:rPr lang="fr-FR" dirty="0"/>
              <a:t> in Building GUI (2)</a:t>
            </a:r>
            <a:endParaRPr lang="en-US" dirty="0"/>
          </a:p>
        </p:txBody>
      </p:sp>
      <p:sp>
        <p:nvSpPr>
          <p:cNvPr id="3" name="Espace réservé du contenu 2">
            <a:extLst>
              <a:ext uri="{FF2B5EF4-FFF2-40B4-BE49-F238E27FC236}">
                <a16:creationId xmlns:a16="http://schemas.microsoft.com/office/drawing/2014/main" id="{AE2C087C-8C0C-47E4-AF1F-8CEB59F1803E}"/>
              </a:ext>
            </a:extLst>
          </p:cNvPr>
          <p:cNvSpPr>
            <a:spLocks noGrp="1"/>
          </p:cNvSpPr>
          <p:nvPr>
            <p:ph idx="1"/>
          </p:nvPr>
        </p:nvSpPr>
        <p:spPr/>
        <p:txBody>
          <a:bodyPr/>
          <a:lstStyle/>
          <a:p>
            <a:r>
              <a:rPr lang="en-US" sz="2800" dirty="0"/>
              <a:t>Create the components that make the application </a:t>
            </a:r>
          </a:p>
          <a:p>
            <a:endParaRPr lang="en-US" sz="2800" dirty="0"/>
          </a:p>
          <a:p>
            <a:r>
              <a:rPr lang="en-US" sz="2800" dirty="0"/>
              <a:t>Customize the properties of your components </a:t>
            </a:r>
          </a:p>
          <a:p>
            <a:pPr marL="0" indent="0">
              <a:buNone/>
            </a:pPr>
            <a:endParaRPr lang="en-US" sz="2800" dirty="0"/>
          </a:p>
          <a:p>
            <a:r>
              <a:rPr lang="en-US" sz="2800" dirty="0"/>
              <a:t>Add the components to a container, either the top-level container or others like </a:t>
            </a:r>
            <a:r>
              <a:rPr lang="en-US" sz="2800" dirty="0" err="1"/>
              <a:t>JPanel</a:t>
            </a:r>
            <a:r>
              <a:rPr lang="en-US" sz="2800" dirty="0"/>
              <a:t>  </a:t>
            </a:r>
          </a:p>
        </p:txBody>
      </p:sp>
    </p:spTree>
    <p:extLst>
      <p:ext uri="{BB962C8B-B14F-4D97-AF65-F5344CB8AC3E}">
        <p14:creationId xmlns:p14="http://schemas.microsoft.com/office/powerpoint/2010/main" val="284170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256F38-F488-4B98-B88C-070C1E201CDB}"/>
              </a:ext>
            </a:extLst>
          </p:cNvPr>
          <p:cNvSpPr>
            <a:spLocks noGrp="1"/>
          </p:cNvSpPr>
          <p:nvPr>
            <p:ph type="title"/>
          </p:nvPr>
        </p:nvSpPr>
        <p:spPr/>
        <p:txBody>
          <a:bodyPr/>
          <a:lstStyle/>
          <a:p>
            <a:endParaRPr lang="en-US"/>
          </a:p>
        </p:txBody>
      </p:sp>
      <p:pic>
        <p:nvPicPr>
          <p:cNvPr id="5" name="Espace réservé du contenu 4">
            <a:extLst>
              <a:ext uri="{FF2B5EF4-FFF2-40B4-BE49-F238E27FC236}">
                <a16:creationId xmlns:a16="http://schemas.microsoft.com/office/drawing/2014/main" id="{0A46A1D8-3E3E-46AF-8A2A-B71681116991}"/>
              </a:ext>
            </a:extLst>
          </p:cNvPr>
          <p:cNvPicPr>
            <a:picLocks noGrp="1" noChangeAspect="1"/>
          </p:cNvPicPr>
          <p:nvPr>
            <p:ph idx="1"/>
          </p:nvPr>
        </p:nvPicPr>
        <p:blipFill>
          <a:blip r:embed="rId2"/>
          <a:stretch>
            <a:fillRect/>
          </a:stretch>
        </p:blipFill>
        <p:spPr>
          <a:xfrm>
            <a:off x="3132597" y="1600200"/>
            <a:ext cx="7861969" cy="4525963"/>
          </a:xfrm>
        </p:spPr>
      </p:pic>
    </p:spTree>
    <p:extLst>
      <p:ext uri="{BB962C8B-B14F-4D97-AF65-F5344CB8AC3E}">
        <p14:creationId xmlns:p14="http://schemas.microsoft.com/office/powerpoint/2010/main" val="423475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60E920-B93C-44E2-9131-CBF9B5551E84}"/>
              </a:ext>
            </a:extLst>
          </p:cNvPr>
          <p:cNvSpPr>
            <a:spLocks noGrp="1"/>
          </p:cNvSpPr>
          <p:nvPr>
            <p:ph type="title"/>
          </p:nvPr>
        </p:nvSpPr>
        <p:spPr/>
        <p:txBody>
          <a:bodyPr/>
          <a:lstStyle/>
          <a:p>
            <a:r>
              <a:rPr lang="fr-FR" dirty="0"/>
              <a:t>4 Main </a:t>
            </a:r>
            <a:r>
              <a:rPr lang="fr-FR" dirty="0" err="1"/>
              <a:t>Steps</a:t>
            </a:r>
            <a:r>
              <a:rPr lang="fr-FR" dirty="0"/>
              <a:t> to </a:t>
            </a:r>
            <a:r>
              <a:rPr lang="fr-FR" dirty="0" err="1"/>
              <a:t>build</a:t>
            </a:r>
            <a:r>
              <a:rPr lang="fr-FR" dirty="0"/>
              <a:t> a GUI (3)</a:t>
            </a:r>
            <a:endParaRPr lang="en-US" dirty="0"/>
          </a:p>
        </p:txBody>
      </p:sp>
      <p:sp>
        <p:nvSpPr>
          <p:cNvPr id="3" name="Espace réservé du contenu 2">
            <a:extLst>
              <a:ext uri="{FF2B5EF4-FFF2-40B4-BE49-F238E27FC236}">
                <a16:creationId xmlns:a16="http://schemas.microsoft.com/office/drawing/2014/main" id="{C8C014FD-4608-4160-89C1-4490588F1B5E}"/>
              </a:ext>
            </a:extLst>
          </p:cNvPr>
          <p:cNvSpPr>
            <a:spLocks noGrp="1"/>
          </p:cNvSpPr>
          <p:nvPr>
            <p:ph idx="1"/>
          </p:nvPr>
        </p:nvSpPr>
        <p:spPr/>
        <p:txBody>
          <a:bodyPr/>
          <a:lstStyle/>
          <a:p>
            <a:r>
              <a:rPr lang="en-US" dirty="0"/>
              <a:t>GUIs are event-driven </a:t>
            </a:r>
          </a:p>
          <a:p>
            <a:pPr lvl="1"/>
            <a:r>
              <a:rPr lang="en-US" dirty="0"/>
              <a:t>A user interaction creates an event</a:t>
            </a:r>
          </a:p>
          <a:p>
            <a:pPr lvl="2"/>
            <a:r>
              <a:rPr lang="en-US" dirty="0"/>
              <a:t>Common events are clicking a button, typing in a text field, selecting an item from a menu, closing the window and moving the mouse. </a:t>
            </a:r>
          </a:p>
          <a:p>
            <a:pPr lvl="2"/>
            <a:endParaRPr lang="en-US" dirty="0"/>
          </a:p>
          <a:p>
            <a:r>
              <a:rPr lang="en-US" dirty="0"/>
              <a:t>You should </a:t>
            </a:r>
            <a:r>
              <a:rPr lang="en-US" b="1" dirty="0"/>
              <a:t>program responses to the user actions or events </a:t>
            </a:r>
          </a:p>
        </p:txBody>
      </p:sp>
    </p:spTree>
    <p:extLst>
      <p:ext uri="{BB962C8B-B14F-4D97-AF65-F5344CB8AC3E}">
        <p14:creationId xmlns:p14="http://schemas.microsoft.com/office/powerpoint/2010/main" val="339333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D27D0F-0CE5-4412-8D3E-DB1899DCF672}"/>
              </a:ext>
            </a:extLst>
          </p:cNvPr>
          <p:cNvSpPr>
            <a:spLocks noGrp="1"/>
          </p:cNvSpPr>
          <p:nvPr>
            <p:ph type="title"/>
          </p:nvPr>
        </p:nvSpPr>
        <p:spPr/>
        <p:txBody>
          <a:bodyPr/>
          <a:lstStyle/>
          <a:p>
            <a:r>
              <a:rPr lang="fr-FR" dirty="0"/>
              <a:t>4 Main </a:t>
            </a:r>
            <a:r>
              <a:rPr lang="fr-FR" dirty="0" err="1"/>
              <a:t>Steps</a:t>
            </a:r>
            <a:r>
              <a:rPr lang="fr-FR" dirty="0"/>
              <a:t> in building a GUI (3)</a:t>
            </a:r>
            <a:endParaRPr lang="en-US" dirty="0"/>
          </a:p>
        </p:txBody>
      </p:sp>
      <p:sp>
        <p:nvSpPr>
          <p:cNvPr id="3" name="Espace réservé du contenu 2">
            <a:extLst>
              <a:ext uri="{FF2B5EF4-FFF2-40B4-BE49-F238E27FC236}">
                <a16:creationId xmlns:a16="http://schemas.microsoft.com/office/drawing/2014/main" id="{9F1AB48F-C947-46C7-B8BE-5AAA3AD2F30B}"/>
              </a:ext>
            </a:extLst>
          </p:cNvPr>
          <p:cNvSpPr>
            <a:spLocks noGrp="1"/>
          </p:cNvSpPr>
          <p:nvPr>
            <p:ph idx="1"/>
          </p:nvPr>
        </p:nvSpPr>
        <p:spPr/>
        <p:txBody>
          <a:bodyPr/>
          <a:lstStyle/>
          <a:p>
            <a:r>
              <a:rPr lang="en-US" dirty="0"/>
              <a:t>Some concepts:</a:t>
            </a:r>
          </a:p>
          <a:p>
            <a:pPr lvl="1"/>
            <a:r>
              <a:rPr lang="en-US" dirty="0"/>
              <a:t>Event source is the component with which user interacts </a:t>
            </a:r>
          </a:p>
          <a:p>
            <a:pPr lvl="1"/>
            <a:r>
              <a:rPr lang="en-US" dirty="0"/>
              <a:t>Event object is created and contains information about the event that happened </a:t>
            </a:r>
          </a:p>
          <a:p>
            <a:pPr lvl="1"/>
            <a:r>
              <a:rPr lang="en-US" dirty="0"/>
              <a:t>Event listener is notified when an event happens </a:t>
            </a:r>
          </a:p>
          <a:p>
            <a:pPr lvl="1"/>
            <a:endParaRPr lang="en-US" dirty="0"/>
          </a:p>
          <a:p>
            <a:pPr marL="457200" lvl="1" indent="0">
              <a:buNone/>
            </a:pPr>
            <a:r>
              <a:rPr lang="en-US" dirty="0"/>
              <a:t>The event listener interface declares the method we wish to be invoked when an event happens. The method gets as input the event object created by the event source</a:t>
            </a:r>
          </a:p>
        </p:txBody>
      </p:sp>
    </p:spTree>
    <p:extLst>
      <p:ext uri="{BB962C8B-B14F-4D97-AF65-F5344CB8AC3E}">
        <p14:creationId xmlns:p14="http://schemas.microsoft.com/office/powerpoint/2010/main" val="1598880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1853DC-C85F-4B14-ADA4-1BB2B2237E7F}"/>
              </a:ext>
            </a:extLst>
          </p:cNvPr>
          <p:cNvSpPr>
            <a:spLocks noGrp="1"/>
          </p:cNvSpPr>
          <p:nvPr>
            <p:ph type="title"/>
          </p:nvPr>
        </p:nvSpPr>
        <p:spPr/>
        <p:txBody>
          <a:bodyPr/>
          <a:lstStyle/>
          <a:p>
            <a:r>
              <a:rPr lang="fr-FR" dirty="0"/>
              <a:t>4 Main </a:t>
            </a:r>
            <a:r>
              <a:rPr lang="fr-FR" dirty="0" err="1"/>
              <a:t>Steps</a:t>
            </a:r>
            <a:r>
              <a:rPr lang="fr-FR" dirty="0"/>
              <a:t> to </a:t>
            </a:r>
            <a:r>
              <a:rPr lang="fr-FR" dirty="0" err="1"/>
              <a:t>build</a:t>
            </a:r>
            <a:r>
              <a:rPr lang="fr-FR" dirty="0"/>
              <a:t> a GUI (3)</a:t>
            </a:r>
            <a:endParaRPr lang="en-US" dirty="0"/>
          </a:p>
        </p:txBody>
      </p:sp>
      <p:sp>
        <p:nvSpPr>
          <p:cNvPr id="3" name="Espace réservé du contenu 2">
            <a:extLst>
              <a:ext uri="{FF2B5EF4-FFF2-40B4-BE49-F238E27FC236}">
                <a16:creationId xmlns:a16="http://schemas.microsoft.com/office/drawing/2014/main" id="{3758B9A4-BEC1-439A-B491-21F5C35E8771}"/>
              </a:ext>
            </a:extLst>
          </p:cNvPr>
          <p:cNvSpPr>
            <a:spLocks noGrp="1"/>
          </p:cNvSpPr>
          <p:nvPr>
            <p:ph idx="1"/>
          </p:nvPr>
        </p:nvSpPr>
        <p:spPr/>
        <p:txBody>
          <a:bodyPr/>
          <a:lstStyle/>
          <a:p>
            <a:r>
              <a:rPr lang="en-US" dirty="0"/>
              <a:t>Several coding steps are required for an application to respond to events </a:t>
            </a:r>
          </a:p>
          <a:p>
            <a:pPr lvl="1"/>
            <a:r>
              <a:rPr lang="en-US" dirty="0"/>
              <a:t>Create an event handler class by implementing an appropriate event-listener interface </a:t>
            </a:r>
          </a:p>
          <a:p>
            <a:pPr lvl="1"/>
            <a:r>
              <a:rPr lang="en-US" dirty="0"/>
              <a:t>Register the event handler with the source components </a:t>
            </a:r>
          </a:p>
          <a:p>
            <a:pPr lvl="2"/>
            <a:r>
              <a:rPr lang="en-US" dirty="0"/>
              <a:t>Forgetting to register an event-handler object for a particular GUI component’s event type causes events of that type to be ignored. </a:t>
            </a:r>
          </a:p>
        </p:txBody>
      </p:sp>
    </p:spTree>
    <p:extLst>
      <p:ext uri="{BB962C8B-B14F-4D97-AF65-F5344CB8AC3E}">
        <p14:creationId xmlns:p14="http://schemas.microsoft.com/office/powerpoint/2010/main" val="223087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D20FF-44C3-430C-B0CB-CF4D292FA7F5}"/>
              </a:ext>
            </a:extLst>
          </p:cNvPr>
          <p:cNvSpPr>
            <a:spLocks noGrp="1"/>
          </p:cNvSpPr>
          <p:nvPr>
            <p:ph type="title"/>
          </p:nvPr>
        </p:nvSpPr>
        <p:spPr/>
        <p:txBody>
          <a:bodyPr/>
          <a:lstStyle/>
          <a:p>
            <a:r>
              <a:rPr lang="fr-FR" dirty="0" err="1"/>
              <a:t>Delegation</a:t>
            </a:r>
            <a:r>
              <a:rPr lang="fr-FR" dirty="0"/>
              <a:t> Event Model</a:t>
            </a:r>
            <a:endParaRPr lang="en-US" dirty="0"/>
          </a:p>
        </p:txBody>
      </p:sp>
      <p:sp>
        <p:nvSpPr>
          <p:cNvPr id="3" name="Espace réservé du contenu 2">
            <a:extLst>
              <a:ext uri="{FF2B5EF4-FFF2-40B4-BE49-F238E27FC236}">
                <a16:creationId xmlns:a16="http://schemas.microsoft.com/office/drawing/2014/main" id="{C968B4DE-681E-4C80-B490-F07C69E96C7F}"/>
              </a:ext>
            </a:extLst>
          </p:cNvPr>
          <p:cNvSpPr>
            <a:spLocks noGrp="1"/>
          </p:cNvSpPr>
          <p:nvPr>
            <p:ph idx="1"/>
          </p:nvPr>
        </p:nvSpPr>
        <p:spPr/>
        <p:txBody>
          <a:bodyPr/>
          <a:lstStyle/>
          <a:p>
            <a:r>
              <a:rPr lang="en-US" sz="2800" dirty="0"/>
              <a:t>An event source produces event objects (when the user generates an event) and dispatches them to registered event listeners </a:t>
            </a:r>
          </a:p>
          <a:p>
            <a:endParaRPr lang="en-US" sz="2800" dirty="0"/>
          </a:p>
          <a:p>
            <a:r>
              <a:rPr lang="en-US" sz="2800" dirty="0"/>
              <a:t>Events are dispatched to only the event listeners that match the event type. </a:t>
            </a:r>
          </a:p>
        </p:txBody>
      </p:sp>
    </p:spTree>
    <p:extLst>
      <p:ext uri="{BB962C8B-B14F-4D97-AF65-F5344CB8AC3E}">
        <p14:creationId xmlns:p14="http://schemas.microsoft.com/office/powerpoint/2010/main" val="2394834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183287-EEE6-4E88-A59A-7549A102AD32}"/>
              </a:ext>
            </a:extLst>
          </p:cNvPr>
          <p:cNvSpPr>
            <a:spLocks noGrp="1"/>
          </p:cNvSpPr>
          <p:nvPr>
            <p:ph type="title"/>
          </p:nvPr>
        </p:nvSpPr>
        <p:spPr/>
        <p:txBody>
          <a:bodyPr/>
          <a:lstStyle/>
          <a:p>
            <a:r>
              <a:rPr lang="en-US" dirty="0"/>
              <a:t>Delegation Event Model</a:t>
            </a:r>
          </a:p>
        </p:txBody>
      </p:sp>
      <p:pic>
        <p:nvPicPr>
          <p:cNvPr id="5" name="Espace réservé du contenu 4">
            <a:extLst>
              <a:ext uri="{FF2B5EF4-FFF2-40B4-BE49-F238E27FC236}">
                <a16:creationId xmlns:a16="http://schemas.microsoft.com/office/drawing/2014/main" id="{01F5A33E-2F3C-4563-9145-05166C28F225}"/>
              </a:ext>
            </a:extLst>
          </p:cNvPr>
          <p:cNvPicPr>
            <a:picLocks noGrp="1" noChangeAspect="1"/>
          </p:cNvPicPr>
          <p:nvPr>
            <p:ph idx="1"/>
          </p:nvPr>
        </p:nvPicPr>
        <p:blipFill>
          <a:blip r:embed="rId2"/>
          <a:stretch>
            <a:fillRect/>
          </a:stretch>
        </p:blipFill>
        <p:spPr>
          <a:xfrm>
            <a:off x="3226352" y="1600200"/>
            <a:ext cx="7674459" cy="4525963"/>
          </a:xfrm>
        </p:spPr>
      </p:pic>
    </p:spTree>
    <p:extLst>
      <p:ext uri="{BB962C8B-B14F-4D97-AF65-F5344CB8AC3E}">
        <p14:creationId xmlns:p14="http://schemas.microsoft.com/office/powerpoint/2010/main" val="277628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396209-7EFC-400F-BDE3-89466D7BB3C6}"/>
              </a:ext>
            </a:extLst>
          </p:cNvPr>
          <p:cNvSpPr>
            <a:spLocks noGrp="1"/>
          </p:cNvSpPr>
          <p:nvPr>
            <p:ph type="title"/>
          </p:nvPr>
        </p:nvSpPr>
        <p:spPr/>
        <p:txBody>
          <a:bodyPr/>
          <a:lstStyle/>
          <a:p>
            <a:r>
              <a:rPr lang="fr-FR" dirty="0"/>
              <a:t>Event Types (classes)</a:t>
            </a:r>
            <a:endParaRPr lang="en-US" dirty="0"/>
          </a:p>
        </p:txBody>
      </p:sp>
      <p:sp>
        <p:nvSpPr>
          <p:cNvPr id="3" name="Espace réservé du contenu 2">
            <a:extLst>
              <a:ext uri="{FF2B5EF4-FFF2-40B4-BE49-F238E27FC236}">
                <a16:creationId xmlns:a16="http://schemas.microsoft.com/office/drawing/2014/main" id="{381FEDA6-95E7-4D99-A408-63DCCF15DD5B}"/>
              </a:ext>
            </a:extLst>
          </p:cNvPr>
          <p:cNvSpPr>
            <a:spLocks noGrp="1"/>
          </p:cNvSpPr>
          <p:nvPr>
            <p:ph idx="1"/>
          </p:nvPr>
        </p:nvSpPr>
        <p:spPr/>
        <p:txBody>
          <a:bodyPr/>
          <a:lstStyle/>
          <a:p>
            <a:r>
              <a:rPr lang="en-US" sz="2800" dirty="0"/>
              <a:t>Event types</a:t>
            </a:r>
          </a:p>
          <a:p>
            <a:pPr lvl="1"/>
            <a:r>
              <a:rPr lang="en-US" sz="2800" dirty="0"/>
              <a:t>All are subclasses of </a:t>
            </a:r>
            <a:r>
              <a:rPr lang="en-US" sz="2800" dirty="0" err="1">
                <a:solidFill>
                  <a:srgbClr val="FF0000"/>
                </a:solidFill>
              </a:rPr>
              <a:t>AWTEvent</a:t>
            </a:r>
            <a:r>
              <a:rPr lang="en-US" sz="2800" dirty="0">
                <a:solidFill>
                  <a:srgbClr val="FF0000"/>
                </a:solidFill>
              </a:rPr>
              <a:t> </a:t>
            </a:r>
          </a:p>
          <a:p>
            <a:pPr lvl="1"/>
            <a:r>
              <a:rPr lang="en-US" sz="2800" dirty="0"/>
              <a:t>Some declared in package </a:t>
            </a:r>
            <a:r>
              <a:rPr lang="en-US" sz="2800" dirty="0" err="1">
                <a:solidFill>
                  <a:srgbClr val="FF0000"/>
                </a:solidFill>
              </a:rPr>
              <a:t>java.awt.event</a:t>
            </a:r>
            <a:endParaRPr lang="en-US" sz="2800" dirty="0">
              <a:solidFill>
                <a:srgbClr val="FF0000"/>
              </a:solidFill>
            </a:endParaRPr>
          </a:p>
          <a:p>
            <a:pPr lvl="1"/>
            <a:r>
              <a:rPr lang="en-US" sz="2800" dirty="0"/>
              <a:t>Those specific to Swing components declared in </a:t>
            </a:r>
            <a:r>
              <a:rPr lang="en-US" sz="2800" dirty="0" err="1">
                <a:solidFill>
                  <a:srgbClr val="FF0000"/>
                </a:solidFill>
              </a:rPr>
              <a:t>javax.swing.event</a:t>
            </a:r>
            <a:endParaRPr lang="en-US" sz="2800" dirty="0">
              <a:solidFill>
                <a:srgbClr val="FF0000"/>
              </a:solidFill>
            </a:endParaRPr>
          </a:p>
        </p:txBody>
      </p:sp>
    </p:spTree>
    <p:extLst>
      <p:ext uri="{BB962C8B-B14F-4D97-AF65-F5344CB8AC3E}">
        <p14:creationId xmlns:p14="http://schemas.microsoft.com/office/powerpoint/2010/main" val="245813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DAD9022-4899-460A-AAE8-5FB560E58937}"/>
              </a:ext>
            </a:extLst>
          </p:cNvPr>
          <p:cNvPicPr>
            <a:picLocks noGrp="1" noChangeAspect="1"/>
          </p:cNvPicPr>
          <p:nvPr>
            <p:ph idx="1"/>
          </p:nvPr>
        </p:nvPicPr>
        <p:blipFill>
          <a:blip r:embed="rId2"/>
          <a:stretch>
            <a:fillRect/>
          </a:stretch>
        </p:blipFill>
        <p:spPr>
          <a:xfrm>
            <a:off x="3878105" y="472562"/>
            <a:ext cx="6427038" cy="5912875"/>
          </a:xfrm>
        </p:spPr>
      </p:pic>
    </p:spTree>
    <p:extLst>
      <p:ext uri="{BB962C8B-B14F-4D97-AF65-F5344CB8AC3E}">
        <p14:creationId xmlns:p14="http://schemas.microsoft.com/office/powerpoint/2010/main" val="1659083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B1F25F-52A6-4D90-A8BD-6D1D0B84EB72}"/>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D6EEC2C-1D3A-45D7-B4EB-E5CC6CB82DBD}"/>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AE064BFC-3728-4FD1-AEE8-A063539A5FAD}"/>
              </a:ext>
            </a:extLst>
          </p:cNvPr>
          <p:cNvPicPr>
            <a:picLocks noChangeAspect="1"/>
          </p:cNvPicPr>
          <p:nvPr/>
        </p:nvPicPr>
        <p:blipFill>
          <a:blip r:embed="rId2"/>
          <a:stretch>
            <a:fillRect/>
          </a:stretch>
        </p:blipFill>
        <p:spPr>
          <a:xfrm>
            <a:off x="3850593" y="210457"/>
            <a:ext cx="6410632" cy="6437086"/>
          </a:xfrm>
          <a:prstGeom prst="rect">
            <a:avLst/>
          </a:prstGeom>
        </p:spPr>
      </p:pic>
    </p:spTree>
    <p:extLst>
      <p:ext uri="{BB962C8B-B14F-4D97-AF65-F5344CB8AC3E}">
        <p14:creationId xmlns:p14="http://schemas.microsoft.com/office/powerpoint/2010/main" val="418154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03F9D4-2A8E-44D9-847A-17D1973ADF4A}"/>
              </a:ext>
            </a:extLst>
          </p:cNvPr>
          <p:cNvSpPr>
            <a:spLocks noGrp="1"/>
          </p:cNvSpPr>
          <p:nvPr>
            <p:ph type="title"/>
          </p:nvPr>
        </p:nvSpPr>
        <p:spPr/>
        <p:txBody>
          <a:bodyPr/>
          <a:lstStyle/>
          <a:p>
            <a:r>
              <a:rPr lang="en-US" dirty="0"/>
              <a:t>Concepts </a:t>
            </a:r>
          </a:p>
        </p:txBody>
      </p:sp>
      <p:sp>
        <p:nvSpPr>
          <p:cNvPr id="5" name="Espace réservé du contenu 4">
            <a:extLst>
              <a:ext uri="{FF2B5EF4-FFF2-40B4-BE49-F238E27FC236}">
                <a16:creationId xmlns:a16="http://schemas.microsoft.com/office/drawing/2014/main" id="{D33B9525-4CFD-4008-A463-E168DD5B7677}"/>
              </a:ext>
            </a:extLst>
          </p:cNvPr>
          <p:cNvSpPr>
            <a:spLocks noGrp="1"/>
          </p:cNvSpPr>
          <p:nvPr>
            <p:ph idx="1"/>
          </p:nvPr>
        </p:nvSpPr>
        <p:spPr>
          <a:xfrm>
            <a:off x="2529418" y="1417638"/>
            <a:ext cx="9038167" cy="4525963"/>
          </a:xfrm>
        </p:spPr>
        <p:txBody>
          <a:bodyPr/>
          <a:lstStyle/>
          <a:p>
            <a:r>
              <a:rPr lang="en-US" sz="2400" dirty="0"/>
              <a:t>Graphical User Interface </a:t>
            </a:r>
          </a:p>
          <a:p>
            <a:pPr lvl="1"/>
            <a:r>
              <a:rPr lang="en-US" sz="2400" dirty="0"/>
              <a:t>Presents a user-friendly mechanism for interacting with an application </a:t>
            </a:r>
          </a:p>
          <a:p>
            <a:r>
              <a:rPr lang="en-US" sz="2400" dirty="0"/>
              <a:t>Swing GUI components</a:t>
            </a:r>
          </a:p>
          <a:p>
            <a:pPr lvl="1"/>
            <a:r>
              <a:rPr lang="en-US" sz="2400" dirty="0"/>
              <a:t>Declared in package </a:t>
            </a:r>
            <a:r>
              <a:rPr lang="en-US" sz="2400" dirty="0" err="1">
                <a:solidFill>
                  <a:srgbClr val="FF0000"/>
                </a:solidFill>
              </a:rPr>
              <a:t>javax.swing</a:t>
            </a:r>
            <a:endParaRPr lang="en-US" sz="2400" dirty="0">
              <a:solidFill>
                <a:srgbClr val="FF0000"/>
              </a:solidFill>
            </a:endParaRPr>
          </a:p>
          <a:p>
            <a:pPr lvl="1"/>
            <a:r>
              <a:rPr lang="en-US" sz="2400" dirty="0"/>
              <a:t>Most are pure Java components </a:t>
            </a:r>
          </a:p>
          <a:p>
            <a:pPr lvl="1"/>
            <a:r>
              <a:rPr lang="en-US" sz="2400" dirty="0"/>
              <a:t>Part of the Java Foundation Classes (JFC)</a:t>
            </a:r>
          </a:p>
          <a:p>
            <a:r>
              <a:rPr lang="en-US" sz="2400" dirty="0"/>
              <a:t>Abstract Window Toolkit (AWT)</a:t>
            </a:r>
          </a:p>
          <a:p>
            <a:pPr lvl="1"/>
            <a:r>
              <a:rPr lang="en-US" sz="2400" dirty="0"/>
              <a:t>Precursor to Swing</a:t>
            </a:r>
          </a:p>
          <a:p>
            <a:pPr lvl="1"/>
            <a:r>
              <a:rPr lang="en-US" sz="2400" dirty="0"/>
              <a:t>Declared in package </a:t>
            </a:r>
            <a:r>
              <a:rPr lang="en-US" sz="2400" dirty="0" err="1">
                <a:solidFill>
                  <a:srgbClr val="FF0000"/>
                </a:solidFill>
              </a:rPr>
              <a:t>java.awt</a:t>
            </a:r>
            <a:endParaRPr lang="en-US" sz="2400" dirty="0">
              <a:solidFill>
                <a:srgbClr val="FF0000"/>
              </a:solidFill>
            </a:endParaRPr>
          </a:p>
          <a:p>
            <a:pPr lvl="1"/>
            <a:r>
              <a:rPr lang="en-US" sz="2400" dirty="0"/>
              <a:t>Does not provide consistent, cross-platform look-and-feel</a:t>
            </a:r>
          </a:p>
        </p:txBody>
      </p:sp>
    </p:spTree>
    <p:extLst>
      <p:ext uri="{BB962C8B-B14F-4D97-AF65-F5344CB8AC3E}">
        <p14:creationId xmlns:p14="http://schemas.microsoft.com/office/powerpoint/2010/main" val="1600516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113D1C-2642-40BC-8DF7-CBF3490289C3}"/>
              </a:ext>
            </a:extLst>
          </p:cNvPr>
          <p:cNvSpPr>
            <a:spLocks noGrp="1"/>
          </p:cNvSpPr>
          <p:nvPr>
            <p:ph type="title"/>
          </p:nvPr>
        </p:nvSpPr>
        <p:spPr/>
        <p:txBody>
          <a:bodyPr/>
          <a:lstStyle/>
          <a:p>
            <a:r>
              <a:rPr lang="en-US" dirty="0"/>
              <a:t>Mapping actions to event types</a:t>
            </a:r>
          </a:p>
        </p:txBody>
      </p:sp>
      <p:pic>
        <p:nvPicPr>
          <p:cNvPr id="5" name="Espace réservé du contenu 4">
            <a:extLst>
              <a:ext uri="{FF2B5EF4-FFF2-40B4-BE49-F238E27FC236}">
                <a16:creationId xmlns:a16="http://schemas.microsoft.com/office/drawing/2014/main" id="{AF3A0941-F4C2-4380-9125-468344CC7E83}"/>
              </a:ext>
            </a:extLst>
          </p:cNvPr>
          <p:cNvPicPr>
            <a:picLocks noGrp="1" noChangeAspect="1"/>
          </p:cNvPicPr>
          <p:nvPr>
            <p:ph idx="1"/>
          </p:nvPr>
        </p:nvPicPr>
        <p:blipFill>
          <a:blip r:embed="rId2"/>
          <a:stretch>
            <a:fillRect/>
          </a:stretch>
        </p:blipFill>
        <p:spPr>
          <a:xfrm>
            <a:off x="2704287" y="1600200"/>
            <a:ext cx="8718589" cy="4525963"/>
          </a:xfrm>
        </p:spPr>
      </p:pic>
    </p:spTree>
    <p:extLst>
      <p:ext uri="{BB962C8B-B14F-4D97-AF65-F5344CB8AC3E}">
        <p14:creationId xmlns:p14="http://schemas.microsoft.com/office/powerpoint/2010/main" val="190153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A0C62B-DB1F-46B4-90B3-369DB4DCFD78}"/>
              </a:ext>
            </a:extLst>
          </p:cNvPr>
          <p:cNvSpPr>
            <a:spLocks noGrp="1"/>
          </p:cNvSpPr>
          <p:nvPr>
            <p:ph type="title"/>
          </p:nvPr>
        </p:nvSpPr>
        <p:spPr/>
        <p:txBody>
          <a:bodyPr/>
          <a:lstStyle/>
          <a:p>
            <a:r>
              <a:rPr lang="en-US" dirty="0"/>
              <a:t>Event types and corresponding event listeners</a:t>
            </a:r>
          </a:p>
        </p:txBody>
      </p:sp>
      <p:sp>
        <p:nvSpPr>
          <p:cNvPr id="3" name="Espace réservé du contenu 2">
            <a:extLst>
              <a:ext uri="{FF2B5EF4-FFF2-40B4-BE49-F238E27FC236}">
                <a16:creationId xmlns:a16="http://schemas.microsoft.com/office/drawing/2014/main" id="{8C5BB17D-44AE-497A-8247-B3F93F1C5833}"/>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54638144-C9F1-42DB-A702-23955468B167}"/>
              </a:ext>
            </a:extLst>
          </p:cNvPr>
          <p:cNvPicPr>
            <a:picLocks noChangeAspect="1"/>
          </p:cNvPicPr>
          <p:nvPr/>
        </p:nvPicPr>
        <p:blipFill>
          <a:blip r:embed="rId2"/>
          <a:stretch>
            <a:fillRect/>
          </a:stretch>
        </p:blipFill>
        <p:spPr>
          <a:xfrm>
            <a:off x="3079221" y="1600201"/>
            <a:ext cx="7953375" cy="4991658"/>
          </a:xfrm>
          <a:prstGeom prst="rect">
            <a:avLst/>
          </a:prstGeom>
        </p:spPr>
      </p:pic>
    </p:spTree>
    <p:extLst>
      <p:ext uri="{BB962C8B-B14F-4D97-AF65-F5344CB8AC3E}">
        <p14:creationId xmlns:p14="http://schemas.microsoft.com/office/powerpoint/2010/main" val="119199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160042-4569-4942-963E-9FCC229F9761}"/>
              </a:ext>
            </a:extLst>
          </p:cNvPr>
          <p:cNvSpPr>
            <a:spLocks noGrp="1"/>
          </p:cNvSpPr>
          <p:nvPr>
            <p:ph type="title"/>
          </p:nvPr>
        </p:nvSpPr>
        <p:spPr/>
        <p:txBody>
          <a:bodyPr/>
          <a:lstStyle/>
          <a:p>
            <a:r>
              <a:rPr lang="en-US" dirty="0"/>
              <a:t>Using a Nested Class to Implement an Event Handler</a:t>
            </a:r>
          </a:p>
        </p:txBody>
      </p:sp>
      <p:sp>
        <p:nvSpPr>
          <p:cNvPr id="3" name="Espace réservé du contenu 2">
            <a:extLst>
              <a:ext uri="{FF2B5EF4-FFF2-40B4-BE49-F238E27FC236}">
                <a16:creationId xmlns:a16="http://schemas.microsoft.com/office/drawing/2014/main" id="{7B373015-D810-4BBD-B108-FB1B3D5D44A3}"/>
              </a:ext>
            </a:extLst>
          </p:cNvPr>
          <p:cNvSpPr>
            <a:spLocks noGrp="1"/>
          </p:cNvSpPr>
          <p:nvPr>
            <p:ph idx="1"/>
          </p:nvPr>
        </p:nvSpPr>
        <p:spPr/>
        <p:txBody>
          <a:bodyPr/>
          <a:lstStyle/>
          <a:p>
            <a:r>
              <a:rPr lang="en-US" sz="2400" dirty="0"/>
              <a:t>Top-level classes</a:t>
            </a:r>
          </a:p>
          <a:p>
            <a:pPr lvl="1"/>
            <a:r>
              <a:rPr lang="en-US" sz="2400" dirty="0"/>
              <a:t> Not declared within another class</a:t>
            </a:r>
          </a:p>
          <a:p>
            <a:r>
              <a:rPr lang="en-US" sz="2400" dirty="0">
                <a:solidFill>
                  <a:srgbClr val="FF0000"/>
                </a:solidFill>
              </a:rPr>
              <a:t>Nested classes</a:t>
            </a:r>
          </a:p>
          <a:p>
            <a:pPr lvl="1"/>
            <a:r>
              <a:rPr lang="en-US" sz="2400" dirty="0"/>
              <a:t>Declared within another class</a:t>
            </a:r>
          </a:p>
          <a:p>
            <a:pPr lvl="1"/>
            <a:r>
              <a:rPr lang="en-US" sz="2400" dirty="0"/>
              <a:t>Non-static nested classes are called </a:t>
            </a:r>
            <a:r>
              <a:rPr lang="en-US" sz="2400" dirty="0">
                <a:solidFill>
                  <a:srgbClr val="0070C0"/>
                </a:solidFill>
              </a:rPr>
              <a:t>inner</a:t>
            </a:r>
            <a:r>
              <a:rPr lang="en-US" sz="2400" dirty="0"/>
              <a:t> classes</a:t>
            </a:r>
          </a:p>
          <a:p>
            <a:pPr lvl="1"/>
            <a:r>
              <a:rPr lang="en-US" sz="2400" dirty="0"/>
              <a:t>An inner class is allowed to directly access its top-level class’s variables and methods, even if they are private. </a:t>
            </a:r>
          </a:p>
        </p:txBody>
      </p:sp>
    </p:spTree>
    <p:extLst>
      <p:ext uri="{BB962C8B-B14F-4D97-AF65-F5344CB8AC3E}">
        <p14:creationId xmlns:p14="http://schemas.microsoft.com/office/powerpoint/2010/main" val="63871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7B2947D-0CD3-4F4D-A36F-A09BF1ED3189}"/>
              </a:ext>
            </a:extLst>
          </p:cNvPr>
          <p:cNvPicPr>
            <a:picLocks noGrp="1" noChangeAspect="1"/>
          </p:cNvPicPr>
          <p:nvPr>
            <p:ph idx="1"/>
          </p:nvPr>
        </p:nvPicPr>
        <p:blipFill>
          <a:blip r:embed="rId2"/>
          <a:stretch>
            <a:fillRect/>
          </a:stretch>
        </p:blipFill>
        <p:spPr>
          <a:xfrm>
            <a:off x="3634629" y="107772"/>
            <a:ext cx="6917257" cy="4584537"/>
          </a:xfrm>
        </p:spPr>
      </p:pic>
      <p:pic>
        <p:nvPicPr>
          <p:cNvPr id="7" name="Image 6">
            <a:extLst>
              <a:ext uri="{FF2B5EF4-FFF2-40B4-BE49-F238E27FC236}">
                <a16:creationId xmlns:a16="http://schemas.microsoft.com/office/drawing/2014/main" id="{5A3E786C-DD65-41C6-AC11-C73EC78902C8}"/>
              </a:ext>
            </a:extLst>
          </p:cNvPr>
          <p:cNvPicPr>
            <a:picLocks noChangeAspect="1"/>
          </p:cNvPicPr>
          <p:nvPr/>
        </p:nvPicPr>
        <p:blipFill>
          <a:blip r:embed="rId3"/>
          <a:stretch>
            <a:fillRect/>
          </a:stretch>
        </p:blipFill>
        <p:spPr>
          <a:xfrm>
            <a:off x="3741217" y="4370769"/>
            <a:ext cx="6917257" cy="2534402"/>
          </a:xfrm>
          <a:prstGeom prst="rect">
            <a:avLst/>
          </a:prstGeom>
        </p:spPr>
      </p:pic>
    </p:spTree>
    <p:extLst>
      <p:ext uri="{BB962C8B-B14F-4D97-AF65-F5344CB8AC3E}">
        <p14:creationId xmlns:p14="http://schemas.microsoft.com/office/powerpoint/2010/main" val="3499319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CA7F59-D4BA-4677-88DD-41A728D5780A}"/>
              </a:ext>
            </a:extLst>
          </p:cNvPr>
          <p:cNvSpPr>
            <a:spLocks noGrp="1"/>
          </p:cNvSpPr>
          <p:nvPr>
            <p:ph type="title"/>
          </p:nvPr>
        </p:nvSpPr>
        <p:spPr/>
        <p:txBody>
          <a:bodyPr/>
          <a:lstStyle/>
          <a:p>
            <a:r>
              <a:rPr lang="fr-FR" dirty="0"/>
              <a:t>4 Main </a:t>
            </a:r>
            <a:r>
              <a:rPr lang="fr-FR" dirty="0" err="1"/>
              <a:t>Steps</a:t>
            </a:r>
            <a:r>
              <a:rPr lang="fr-FR" dirty="0"/>
              <a:t> to </a:t>
            </a:r>
            <a:r>
              <a:rPr lang="fr-FR" dirty="0" err="1"/>
              <a:t>Build</a:t>
            </a:r>
            <a:r>
              <a:rPr lang="fr-FR" dirty="0"/>
              <a:t> GUI (4)</a:t>
            </a:r>
            <a:endParaRPr lang="en-US" dirty="0"/>
          </a:p>
        </p:txBody>
      </p:sp>
      <p:sp>
        <p:nvSpPr>
          <p:cNvPr id="3" name="Espace réservé du contenu 2">
            <a:extLst>
              <a:ext uri="{FF2B5EF4-FFF2-40B4-BE49-F238E27FC236}">
                <a16:creationId xmlns:a16="http://schemas.microsoft.com/office/drawing/2014/main" id="{280A93FC-3253-4398-BD1C-70E0A481FD0E}"/>
              </a:ext>
            </a:extLst>
          </p:cNvPr>
          <p:cNvSpPr>
            <a:spLocks noGrp="1"/>
          </p:cNvSpPr>
          <p:nvPr>
            <p:ph idx="1"/>
          </p:nvPr>
        </p:nvSpPr>
        <p:spPr/>
        <p:txBody>
          <a:bodyPr/>
          <a:lstStyle/>
          <a:p>
            <a:r>
              <a:rPr lang="en-US" sz="2800" dirty="0"/>
              <a:t>Write the </a:t>
            </a:r>
            <a:r>
              <a:rPr lang="en-US" sz="2800" dirty="0">
                <a:solidFill>
                  <a:srgbClr val="0070C0"/>
                </a:solidFill>
              </a:rPr>
              <a:t>main</a:t>
            </a:r>
            <a:r>
              <a:rPr lang="en-US" sz="2800" dirty="0"/>
              <a:t> method which will be the program’s entry point</a:t>
            </a:r>
          </a:p>
          <a:p>
            <a:endParaRPr lang="en-US" sz="2800" dirty="0"/>
          </a:p>
          <a:p>
            <a:r>
              <a:rPr lang="en-US" sz="2800" dirty="0"/>
              <a:t>In this method, create an instance of your frame, customize properties of you frame like the size. </a:t>
            </a:r>
          </a:p>
        </p:txBody>
      </p:sp>
      <p:pic>
        <p:nvPicPr>
          <p:cNvPr id="5" name="Image 4">
            <a:extLst>
              <a:ext uri="{FF2B5EF4-FFF2-40B4-BE49-F238E27FC236}">
                <a16:creationId xmlns:a16="http://schemas.microsoft.com/office/drawing/2014/main" id="{E6C1DF9B-9422-4A9D-8B82-05DABDE1B099}"/>
              </a:ext>
            </a:extLst>
          </p:cNvPr>
          <p:cNvPicPr>
            <a:picLocks noChangeAspect="1"/>
          </p:cNvPicPr>
          <p:nvPr/>
        </p:nvPicPr>
        <p:blipFill>
          <a:blip r:embed="rId2"/>
          <a:stretch>
            <a:fillRect/>
          </a:stretch>
        </p:blipFill>
        <p:spPr>
          <a:xfrm>
            <a:off x="3628571" y="4326496"/>
            <a:ext cx="7357382" cy="2256866"/>
          </a:xfrm>
          <a:prstGeom prst="rect">
            <a:avLst/>
          </a:prstGeom>
        </p:spPr>
      </p:pic>
    </p:spTree>
    <p:extLst>
      <p:ext uri="{BB962C8B-B14F-4D97-AF65-F5344CB8AC3E}">
        <p14:creationId xmlns:p14="http://schemas.microsoft.com/office/powerpoint/2010/main" val="2511251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12D78-0661-410B-AFBD-9593B5D5B42C}"/>
              </a:ext>
            </a:extLst>
          </p:cNvPr>
          <p:cNvSpPr>
            <a:spLocks noGrp="1"/>
          </p:cNvSpPr>
          <p:nvPr>
            <p:ph type="title"/>
          </p:nvPr>
        </p:nvSpPr>
        <p:spPr/>
        <p:txBody>
          <a:bodyPr/>
          <a:lstStyle/>
          <a:p>
            <a:r>
              <a:rPr lang="fr-FR" dirty="0" err="1"/>
              <a:t>Layout</a:t>
            </a:r>
            <a:r>
              <a:rPr lang="fr-FR" dirty="0"/>
              <a:t> Managers </a:t>
            </a:r>
            <a:endParaRPr lang="en-US" dirty="0"/>
          </a:p>
        </p:txBody>
      </p:sp>
      <p:sp>
        <p:nvSpPr>
          <p:cNvPr id="3" name="Espace réservé du contenu 2">
            <a:extLst>
              <a:ext uri="{FF2B5EF4-FFF2-40B4-BE49-F238E27FC236}">
                <a16:creationId xmlns:a16="http://schemas.microsoft.com/office/drawing/2014/main" id="{8F617991-33C7-4FE6-9527-FF8273227306}"/>
              </a:ext>
            </a:extLst>
          </p:cNvPr>
          <p:cNvSpPr>
            <a:spLocks noGrp="1"/>
          </p:cNvSpPr>
          <p:nvPr>
            <p:ph idx="1"/>
          </p:nvPr>
        </p:nvSpPr>
        <p:spPr/>
        <p:txBody>
          <a:bodyPr/>
          <a:lstStyle/>
          <a:p>
            <a:r>
              <a:rPr lang="en-US" b="1" dirty="0">
                <a:solidFill>
                  <a:srgbClr val="0070C0"/>
                </a:solidFill>
              </a:rPr>
              <a:t>Layout managers </a:t>
            </a:r>
          </a:p>
          <a:p>
            <a:pPr lvl="1"/>
            <a:r>
              <a:rPr lang="en-US" dirty="0"/>
              <a:t>Provided to arrange GUI components in a container</a:t>
            </a:r>
          </a:p>
          <a:p>
            <a:pPr lvl="1"/>
            <a:r>
              <a:rPr lang="en-US" dirty="0"/>
              <a:t>Provide basic layout capabilities </a:t>
            </a:r>
          </a:p>
          <a:p>
            <a:pPr lvl="1"/>
            <a:r>
              <a:rPr lang="en-US" dirty="0"/>
              <a:t>Implement the interface </a:t>
            </a:r>
            <a:r>
              <a:rPr lang="en-US" dirty="0" err="1"/>
              <a:t>LayoutManager</a:t>
            </a:r>
            <a:endParaRPr lang="en-US" dirty="0"/>
          </a:p>
          <a:p>
            <a:pPr marL="457200" lvl="1" indent="0">
              <a:buNone/>
            </a:pPr>
            <a:endParaRPr lang="en-US" dirty="0"/>
          </a:p>
          <a:p>
            <a:r>
              <a:rPr lang="en-US" dirty="0"/>
              <a:t>Each container can have only one layout manager. Separate containers in the same application can use different layout managers.</a:t>
            </a:r>
          </a:p>
        </p:txBody>
      </p:sp>
    </p:spTree>
    <p:extLst>
      <p:ext uri="{BB962C8B-B14F-4D97-AF65-F5344CB8AC3E}">
        <p14:creationId xmlns:p14="http://schemas.microsoft.com/office/powerpoint/2010/main" val="4046231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831C9F9-E795-4C15-9576-F5B84AFCCCF2}"/>
              </a:ext>
            </a:extLst>
          </p:cNvPr>
          <p:cNvPicPr>
            <a:picLocks noGrp="1" noChangeAspect="1"/>
          </p:cNvPicPr>
          <p:nvPr>
            <p:ph idx="1"/>
          </p:nvPr>
        </p:nvPicPr>
        <p:blipFill>
          <a:blip r:embed="rId2"/>
          <a:stretch>
            <a:fillRect/>
          </a:stretch>
        </p:blipFill>
        <p:spPr>
          <a:xfrm>
            <a:off x="3264951" y="707004"/>
            <a:ext cx="7581915" cy="5443992"/>
          </a:xfrm>
        </p:spPr>
      </p:pic>
    </p:spTree>
    <p:extLst>
      <p:ext uri="{BB962C8B-B14F-4D97-AF65-F5344CB8AC3E}">
        <p14:creationId xmlns:p14="http://schemas.microsoft.com/office/powerpoint/2010/main" val="3892176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63442A2-5341-40E9-93C2-A658F965F490}"/>
              </a:ext>
            </a:extLst>
          </p:cNvPr>
          <p:cNvPicPr>
            <a:picLocks noGrp="1" noChangeAspect="1"/>
          </p:cNvPicPr>
          <p:nvPr>
            <p:ph idx="1"/>
          </p:nvPr>
        </p:nvPicPr>
        <p:blipFill>
          <a:blip r:embed="rId2"/>
          <a:stretch>
            <a:fillRect/>
          </a:stretch>
        </p:blipFill>
        <p:spPr>
          <a:xfrm>
            <a:off x="3893960" y="794090"/>
            <a:ext cx="6907926" cy="5269820"/>
          </a:xfrm>
        </p:spPr>
      </p:pic>
    </p:spTree>
    <p:extLst>
      <p:ext uri="{BB962C8B-B14F-4D97-AF65-F5344CB8AC3E}">
        <p14:creationId xmlns:p14="http://schemas.microsoft.com/office/powerpoint/2010/main" val="127498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62EB1-4603-4B72-B7C8-F76AFBA29ECF}"/>
              </a:ext>
            </a:extLst>
          </p:cNvPr>
          <p:cNvSpPr>
            <a:spLocks noGrp="1"/>
          </p:cNvSpPr>
          <p:nvPr>
            <p:ph type="title"/>
          </p:nvPr>
        </p:nvSpPr>
        <p:spPr/>
        <p:txBody>
          <a:bodyPr/>
          <a:lstStyle/>
          <a:p>
            <a:r>
              <a:rPr lang="fr-FR" dirty="0" err="1"/>
              <a:t>Pluggable</a:t>
            </a:r>
            <a:r>
              <a:rPr lang="fr-FR" dirty="0"/>
              <a:t> Look and </a:t>
            </a:r>
            <a:r>
              <a:rPr lang="fr-FR" dirty="0" err="1"/>
              <a:t>Feel</a:t>
            </a:r>
            <a:endParaRPr lang="en-US" dirty="0"/>
          </a:p>
        </p:txBody>
      </p:sp>
      <p:sp>
        <p:nvSpPr>
          <p:cNvPr id="3" name="Espace réservé du contenu 2">
            <a:extLst>
              <a:ext uri="{FF2B5EF4-FFF2-40B4-BE49-F238E27FC236}">
                <a16:creationId xmlns:a16="http://schemas.microsoft.com/office/drawing/2014/main" id="{26358EAF-069C-4693-B1AA-2D947725FDB6}"/>
              </a:ext>
            </a:extLst>
          </p:cNvPr>
          <p:cNvSpPr>
            <a:spLocks noGrp="1"/>
          </p:cNvSpPr>
          <p:nvPr>
            <p:ph idx="1"/>
          </p:nvPr>
        </p:nvSpPr>
        <p:spPr/>
        <p:txBody>
          <a:bodyPr/>
          <a:lstStyle/>
          <a:p>
            <a:r>
              <a:rPr lang="en-US" dirty="0"/>
              <a:t>”</a:t>
            </a:r>
            <a:r>
              <a:rPr lang="en-US" dirty="0">
                <a:solidFill>
                  <a:srgbClr val="FF0000"/>
                </a:solidFill>
              </a:rPr>
              <a:t>Look</a:t>
            </a:r>
            <a:r>
              <a:rPr lang="en-US" dirty="0"/>
              <a:t>” refers to the appearance of the GUI widgets (more formally, </a:t>
            </a:r>
            <a:r>
              <a:rPr lang="en-US" dirty="0" err="1"/>
              <a:t>JComponents</a:t>
            </a:r>
            <a:r>
              <a:rPr lang="en-US" dirty="0"/>
              <a:t>) and “</a:t>
            </a:r>
            <a:r>
              <a:rPr lang="en-US" dirty="0">
                <a:solidFill>
                  <a:srgbClr val="FF0000"/>
                </a:solidFill>
              </a:rPr>
              <a:t>feel</a:t>
            </a:r>
            <a:r>
              <a:rPr lang="en-US" dirty="0"/>
              <a:t>” refers to the way the widgets behave.  </a:t>
            </a:r>
          </a:p>
          <a:p>
            <a:endParaRPr lang="en-US" dirty="0"/>
          </a:p>
          <a:p>
            <a:r>
              <a:rPr lang="en-US" dirty="0"/>
              <a:t>Sun’s JRE provides the following L&amp;Fs:</a:t>
            </a:r>
          </a:p>
          <a:p>
            <a:pPr lvl="1"/>
            <a:r>
              <a:rPr lang="en-US" dirty="0" err="1">
                <a:solidFill>
                  <a:srgbClr val="00B0F0"/>
                </a:solidFill>
              </a:rPr>
              <a:t>CrossPlatformLookAndFeel</a:t>
            </a:r>
            <a:r>
              <a:rPr lang="en-US" dirty="0"/>
              <a:t>: the Java L&amp;F (also called “Metal” that looks the same on all platforms. It is part of the Java API and is the default that will be used if you do nothing in your code to set a different L&amp;F.</a:t>
            </a:r>
          </a:p>
          <a:p>
            <a:pPr lvl="1"/>
            <a:r>
              <a:rPr lang="en-US" dirty="0" err="1">
                <a:solidFill>
                  <a:srgbClr val="00B0F0"/>
                </a:solidFill>
              </a:rPr>
              <a:t>SystemLookAndFeel</a:t>
            </a:r>
            <a:r>
              <a:rPr lang="en-US" dirty="0"/>
              <a:t>: here, the application uses the L&amp;F that is native to the system it is running one. The system L&amp;F is determined at runtime, where the application asks the system to return the name if the appropriate L&amp;F.  </a:t>
            </a:r>
          </a:p>
        </p:txBody>
      </p:sp>
    </p:spTree>
    <p:extLst>
      <p:ext uri="{BB962C8B-B14F-4D97-AF65-F5344CB8AC3E}">
        <p14:creationId xmlns:p14="http://schemas.microsoft.com/office/powerpoint/2010/main" val="980561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2AC129-215F-4F97-A830-9D698236663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EE2FA2-F594-47B0-A8C5-C051066C8C90}"/>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A493A8EF-6F9E-408E-827A-C758F448AD9F}"/>
              </a:ext>
            </a:extLst>
          </p:cNvPr>
          <p:cNvPicPr>
            <a:picLocks noChangeAspect="1"/>
          </p:cNvPicPr>
          <p:nvPr/>
        </p:nvPicPr>
        <p:blipFill>
          <a:blip r:embed="rId2"/>
          <a:stretch>
            <a:fillRect/>
          </a:stretch>
        </p:blipFill>
        <p:spPr>
          <a:xfrm>
            <a:off x="2283884" y="1666875"/>
            <a:ext cx="9544050" cy="3524250"/>
          </a:xfrm>
          <a:prstGeom prst="rect">
            <a:avLst/>
          </a:prstGeom>
        </p:spPr>
      </p:pic>
    </p:spTree>
    <p:extLst>
      <p:ext uri="{BB962C8B-B14F-4D97-AF65-F5344CB8AC3E}">
        <p14:creationId xmlns:p14="http://schemas.microsoft.com/office/powerpoint/2010/main" val="2568925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7ED26BD-4169-4538-B4C3-37E66163BC13}"/>
              </a:ext>
            </a:extLst>
          </p:cNvPr>
          <p:cNvPicPr>
            <a:picLocks noGrp="1" noChangeAspect="1"/>
          </p:cNvPicPr>
          <p:nvPr>
            <p:ph idx="1"/>
          </p:nvPr>
        </p:nvPicPr>
        <p:blipFill>
          <a:blip r:embed="rId2"/>
          <a:stretch>
            <a:fillRect/>
          </a:stretch>
        </p:blipFill>
        <p:spPr>
          <a:xfrm>
            <a:off x="3154260" y="1417638"/>
            <a:ext cx="8137959" cy="4525963"/>
          </a:xfrm>
        </p:spPr>
      </p:pic>
    </p:spTree>
    <p:extLst>
      <p:ext uri="{BB962C8B-B14F-4D97-AF65-F5344CB8AC3E}">
        <p14:creationId xmlns:p14="http://schemas.microsoft.com/office/powerpoint/2010/main" val="2964318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3C939-6277-4B51-A0C3-2BB83DCFA58F}"/>
              </a:ext>
            </a:extLst>
          </p:cNvPr>
          <p:cNvSpPr>
            <a:spLocks noGrp="1"/>
          </p:cNvSpPr>
          <p:nvPr>
            <p:ph type="title"/>
          </p:nvPr>
        </p:nvSpPr>
        <p:spPr/>
        <p:txBody>
          <a:bodyPr/>
          <a:lstStyle/>
          <a:p>
            <a:r>
              <a:rPr lang="en-US" dirty="0"/>
              <a:t>Dialogs: </a:t>
            </a:r>
            <a:r>
              <a:rPr lang="en-US" dirty="0" err="1"/>
              <a:t>JOptionPane</a:t>
            </a:r>
            <a:r>
              <a:rPr lang="en-US" dirty="0"/>
              <a:t> </a:t>
            </a:r>
          </a:p>
        </p:txBody>
      </p:sp>
      <p:pic>
        <p:nvPicPr>
          <p:cNvPr id="5" name="Espace réservé du contenu 4">
            <a:extLst>
              <a:ext uri="{FF2B5EF4-FFF2-40B4-BE49-F238E27FC236}">
                <a16:creationId xmlns:a16="http://schemas.microsoft.com/office/drawing/2014/main" id="{00F03054-1954-49E9-8216-DD73F97A29E8}"/>
              </a:ext>
            </a:extLst>
          </p:cNvPr>
          <p:cNvPicPr>
            <a:picLocks noGrp="1" noChangeAspect="1"/>
          </p:cNvPicPr>
          <p:nvPr>
            <p:ph idx="1"/>
          </p:nvPr>
        </p:nvPicPr>
        <p:blipFill>
          <a:blip r:embed="rId2"/>
          <a:stretch>
            <a:fillRect/>
          </a:stretch>
        </p:blipFill>
        <p:spPr>
          <a:xfrm>
            <a:off x="2817755" y="1600200"/>
            <a:ext cx="8491652" cy="4525963"/>
          </a:xfrm>
        </p:spPr>
      </p:pic>
    </p:spTree>
    <p:extLst>
      <p:ext uri="{BB962C8B-B14F-4D97-AF65-F5344CB8AC3E}">
        <p14:creationId xmlns:p14="http://schemas.microsoft.com/office/powerpoint/2010/main" val="1109464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82B010-12A0-415B-BC9E-45395D808041}"/>
              </a:ext>
            </a:extLst>
          </p:cNvPr>
          <p:cNvSpPr>
            <a:spLocks noGrp="1"/>
          </p:cNvSpPr>
          <p:nvPr>
            <p:ph type="title"/>
          </p:nvPr>
        </p:nvSpPr>
        <p:spPr/>
        <p:txBody>
          <a:bodyPr/>
          <a:lstStyle/>
          <a:p>
            <a:endParaRPr lang="en-US"/>
          </a:p>
        </p:txBody>
      </p:sp>
      <p:pic>
        <p:nvPicPr>
          <p:cNvPr id="5" name="Espace réservé du contenu 4">
            <a:extLst>
              <a:ext uri="{FF2B5EF4-FFF2-40B4-BE49-F238E27FC236}">
                <a16:creationId xmlns:a16="http://schemas.microsoft.com/office/drawing/2014/main" id="{64B6A628-8BEE-47B4-8091-2056D8C3DDED}"/>
              </a:ext>
            </a:extLst>
          </p:cNvPr>
          <p:cNvPicPr>
            <a:picLocks noGrp="1" noChangeAspect="1"/>
          </p:cNvPicPr>
          <p:nvPr>
            <p:ph idx="1"/>
          </p:nvPr>
        </p:nvPicPr>
        <p:blipFill>
          <a:blip r:embed="rId2"/>
          <a:stretch>
            <a:fillRect/>
          </a:stretch>
        </p:blipFill>
        <p:spPr>
          <a:xfrm>
            <a:off x="2544763" y="2193089"/>
            <a:ext cx="9037637" cy="3340185"/>
          </a:xfrm>
        </p:spPr>
      </p:pic>
    </p:spTree>
    <p:extLst>
      <p:ext uri="{BB962C8B-B14F-4D97-AF65-F5344CB8AC3E}">
        <p14:creationId xmlns:p14="http://schemas.microsoft.com/office/powerpoint/2010/main" val="959008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BF9D6-3386-4A48-8765-6600252DC180}"/>
              </a:ext>
            </a:extLst>
          </p:cNvPr>
          <p:cNvSpPr>
            <a:spLocks noGrp="1"/>
          </p:cNvSpPr>
          <p:nvPr>
            <p:ph type="title"/>
          </p:nvPr>
        </p:nvSpPr>
        <p:spPr/>
        <p:txBody>
          <a:bodyPr/>
          <a:lstStyle/>
          <a:p>
            <a:r>
              <a:rPr lang="fr-FR" dirty="0"/>
              <a:t>Swing Model-and-</a:t>
            </a:r>
            <a:r>
              <a:rPr lang="fr-FR" dirty="0" err="1"/>
              <a:t>View</a:t>
            </a:r>
            <a:r>
              <a:rPr lang="fr-FR" dirty="0"/>
              <a:t> Pattern</a:t>
            </a:r>
            <a:endParaRPr lang="en-US" dirty="0"/>
          </a:p>
        </p:txBody>
      </p:sp>
      <p:sp>
        <p:nvSpPr>
          <p:cNvPr id="3" name="Espace réservé du contenu 2">
            <a:extLst>
              <a:ext uri="{FF2B5EF4-FFF2-40B4-BE49-F238E27FC236}">
                <a16:creationId xmlns:a16="http://schemas.microsoft.com/office/drawing/2014/main" id="{85A4DE51-D056-4FC1-B877-C6BA9C5BED3D}"/>
              </a:ext>
            </a:extLst>
          </p:cNvPr>
          <p:cNvSpPr>
            <a:spLocks noGrp="1"/>
          </p:cNvSpPr>
          <p:nvPr>
            <p:ph idx="1"/>
          </p:nvPr>
        </p:nvSpPr>
        <p:spPr/>
        <p:txBody>
          <a:bodyPr/>
          <a:lstStyle/>
          <a:p>
            <a:r>
              <a:rPr lang="en-US" sz="2400" dirty="0">
                <a:solidFill>
                  <a:srgbClr val="0070C0"/>
                </a:solidFill>
              </a:rPr>
              <a:t>Views</a:t>
            </a:r>
            <a:r>
              <a:rPr lang="en-US" sz="2400" dirty="0"/>
              <a:t> – it is possible to manipulate the state of a GUI control through top-level methods on the component. </a:t>
            </a:r>
          </a:p>
          <a:p>
            <a:endParaRPr lang="en-US" sz="2400" dirty="0"/>
          </a:p>
          <a:p>
            <a:r>
              <a:rPr lang="en-US" sz="2400" dirty="0">
                <a:solidFill>
                  <a:srgbClr val="0070C0"/>
                </a:solidFill>
              </a:rPr>
              <a:t>Data Models </a:t>
            </a:r>
            <a:r>
              <a:rPr lang="en-US" sz="2400" dirty="0"/>
              <a:t>– are interfaces that represent some quantifiable data that has meaning primarily in the context of the application, such as the value of a cell in a table or the items displayed in a list.</a:t>
            </a:r>
          </a:p>
          <a:p>
            <a:endParaRPr lang="en-US" sz="2400" dirty="0"/>
          </a:p>
          <a:p>
            <a:r>
              <a:rPr lang="en-US" sz="2400" dirty="0"/>
              <a:t>The Model-and-View pattern provides clean separation between the application data/logic and the GUI. </a:t>
            </a:r>
          </a:p>
          <a:p>
            <a:endParaRPr lang="en-US" sz="2400" dirty="0"/>
          </a:p>
        </p:txBody>
      </p:sp>
    </p:spTree>
    <p:extLst>
      <p:ext uri="{BB962C8B-B14F-4D97-AF65-F5344CB8AC3E}">
        <p14:creationId xmlns:p14="http://schemas.microsoft.com/office/powerpoint/2010/main" val="1902237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3EF5B-8579-4DF5-BE1E-80E1DC4F3188}"/>
              </a:ext>
            </a:extLst>
          </p:cNvPr>
          <p:cNvSpPr>
            <a:spLocks noGrp="1"/>
          </p:cNvSpPr>
          <p:nvPr>
            <p:ph type="title"/>
          </p:nvPr>
        </p:nvSpPr>
        <p:spPr/>
        <p:txBody>
          <a:bodyPr/>
          <a:lstStyle/>
          <a:p>
            <a:r>
              <a:rPr lang="fr-FR" dirty="0"/>
              <a:t>List</a:t>
            </a:r>
            <a:endParaRPr lang="en-US" dirty="0"/>
          </a:p>
        </p:txBody>
      </p:sp>
      <p:sp>
        <p:nvSpPr>
          <p:cNvPr id="3" name="Espace réservé du contenu 2">
            <a:extLst>
              <a:ext uri="{FF2B5EF4-FFF2-40B4-BE49-F238E27FC236}">
                <a16:creationId xmlns:a16="http://schemas.microsoft.com/office/drawing/2014/main" id="{C8C44302-C563-4602-BF30-78ACBBB675ED}"/>
              </a:ext>
            </a:extLst>
          </p:cNvPr>
          <p:cNvSpPr>
            <a:spLocks noGrp="1"/>
          </p:cNvSpPr>
          <p:nvPr>
            <p:ph idx="1"/>
          </p:nvPr>
        </p:nvSpPr>
        <p:spPr/>
        <p:txBody>
          <a:bodyPr/>
          <a:lstStyle/>
          <a:p>
            <a:r>
              <a:rPr lang="en-US" dirty="0"/>
              <a:t>List</a:t>
            </a:r>
          </a:p>
          <a:p>
            <a:pPr lvl="1"/>
            <a:r>
              <a:rPr lang="en-US" dirty="0"/>
              <a:t>Displays a series of items from which the user may select one or more items </a:t>
            </a:r>
          </a:p>
          <a:p>
            <a:pPr lvl="1"/>
            <a:r>
              <a:rPr lang="en-US" dirty="0"/>
              <a:t>Implements by class </a:t>
            </a:r>
            <a:r>
              <a:rPr lang="en-US" dirty="0" err="1">
                <a:solidFill>
                  <a:srgbClr val="FF0000"/>
                </a:solidFill>
              </a:rPr>
              <a:t>JList</a:t>
            </a:r>
            <a:endParaRPr lang="en-US" dirty="0">
              <a:solidFill>
                <a:srgbClr val="FF0000"/>
              </a:solidFill>
            </a:endParaRPr>
          </a:p>
          <a:p>
            <a:pPr lvl="1"/>
            <a:r>
              <a:rPr lang="en-US" dirty="0"/>
              <a:t>Allows for single-selection lists or multiple-selection lists, both single interval and multiple interval</a:t>
            </a:r>
          </a:p>
          <a:p>
            <a:pPr lvl="1"/>
            <a:r>
              <a:rPr lang="en-US" dirty="0"/>
              <a:t>A </a:t>
            </a:r>
            <a:r>
              <a:rPr lang="en-US" dirty="0" err="1">
                <a:solidFill>
                  <a:srgbClr val="FF0000"/>
                </a:solidFill>
              </a:rPr>
              <a:t>ListSelectionEvent</a:t>
            </a:r>
            <a:r>
              <a:rPr lang="en-US" dirty="0"/>
              <a:t> occurs when an item is selected </a:t>
            </a:r>
          </a:p>
          <a:p>
            <a:pPr lvl="2"/>
            <a:r>
              <a:rPr lang="en-US" dirty="0"/>
              <a:t>Handled by a </a:t>
            </a:r>
            <a:r>
              <a:rPr lang="en-US" dirty="0" err="1">
                <a:solidFill>
                  <a:srgbClr val="FF0000"/>
                </a:solidFill>
              </a:rPr>
              <a:t>ListSelectionListener</a:t>
            </a:r>
            <a:endParaRPr lang="en-US" dirty="0">
              <a:solidFill>
                <a:srgbClr val="FF0000"/>
              </a:solidFill>
            </a:endParaRPr>
          </a:p>
        </p:txBody>
      </p:sp>
    </p:spTree>
    <p:extLst>
      <p:ext uri="{BB962C8B-B14F-4D97-AF65-F5344CB8AC3E}">
        <p14:creationId xmlns:p14="http://schemas.microsoft.com/office/powerpoint/2010/main" val="603802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66F80-D668-454E-ACAD-26CA822CAF9D}"/>
              </a:ext>
            </a:extLst>
          </p:cNvPr>
          <p:cNvSpPr>
            <a:spLocks noGrp="1"/>
          </p:cNvSpPr>
          <p:nvPr>
            <p:ph type="title"/>
          </p:nvPr>
        </p:nvSpPr>
        <p:spPr/>
        <p:txBody>
          <a:bodyPr/>
          <a:lstStyle/>
          <a:p>
            <a:r>
              <a:rPr lang="fr-FR" dirty="0"/>
              <a:t>Example</a:t>
            </a:r>
            <a:endParaRPr lang="en-US" dirty="0"/>
          </a:p>
        </p:txBody>
      </p:sp>
      <p:sp>
        <p:nvSpPr>
          <p:cNvPr id="3" name="Espace réservé du contenu 2">
            <a:extLst>
              <a:ext uri="{FF2B5EF4-FFF2-40B4-BE49-F238E27FC236}">
                <a16:creationId xmlns:a16="http://schemas.microsoft.com/office/drawing/2014/main" id="{F562A1EA-4139-4160-A458-3A8B7847AEF9}"/>
              </a:ext>
            </a:extLst>
          </p:cNvPr>
          <p:cNvSpPr>
            <a:spLocks noGrp="1"/>
          </p:cNvSpPr>
          <p:nvPr>
            <p:ph idx="1"/>
          </p:nvPr>
        </p:nvSpPr>
        <p:spPr/>
        <p:txBody>
          <a:bodyPr/>
          <a:lstStyle/>
          <a:p>
            <a:r>
              <a:rPr lang="en-US" sz="2400" dirty="0"/>
              <a:t>For example, </a:t>
            </a:r>
            <a:r>
              <a:rPr lang="en-US" sz="2400" dirty="0" err="1">
                <a:solidFill>
                  <a:srgbClr val="FF0000"/>
                </a:solidFill>
              </a:rPr>
              <a:t>JList’s</a:t>
            </a:r>
            <a:r>
              <a:rPr lang="en-US" sz="2400" dirty="0"/>
              <a:t> model interface is </a:t>
            </a:r>
            <a:r>
              <a:rPr lang="en-US" sz="2400" dirty="0" err="1">
                <a:solidFill>
                  <a:srgbClr val="FF0000"/>
                </a:solidFill>
              </a:rPr>
              <a:t>ListModel</a:t>
            </a:r>
            <a:r>
              <a:rPr lang="en-US" sz="2400" dirty="0"/>
              <a:t> </a:t>
            </a:r>
          </a:p>
          <a:p>
            <a:pPr lvl="1"/>
            <a:r>
              <a:rPr lang="en-US" sz="2400" dirty="0"/>
              <a:t>Which provides both </a:t>
            </a:r>
            <a:r>
              <a:rPr lang="en-US" sz="2400" dirty="0" err="1">
                <a:solidFill>
                  <a:srgbClr val="FF0000"/>
                </a:solidFill>
              </a:rPr>
              <a:t>DefaultListModel</a:t>
            </a:r>
            <a:r>
              <a:rPr lang="en-US" sz="2400" dirty="0"/>
              <a:t> and </a:t>
            </a:r>
            <a:r>
              <a:rPr lang="en-US" sz="2400" dirty="0" err="1">
                <a:solidFill>
                  <a:srgbClr val="FF0000"/>
                </a:solidFill>
              </a:rPr>
              <a:t>AbstractListModel</a:t>
            </a:r>
            <a:r>
              <a:rPr lang="en-US" sz="2400" dirty="0"/>
              <a:t> classes to help the developer in building a list model</a:t>
            </a:r>
          </a:p>
        </p:txBody>
      </p:sp>
    </p:spTree>
    <p:extLst>
      <p:ext uri="{BB962C8B-B14F-4D97-AF65-F5344CB8AC3E}">
        <p14:creationId xmlns:p14="http://schemas.microsoft.com/office/powerpoint/2010/main" val="395136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7F9581-E384-4945-B008-7570B57F9548}"/>
              </a:ext>
            </a:extLst>
          </p:cNvPr>
          <p:cNvSpPr>
            <a:spLocks noGrp="1"/>
          </p:cNvSpPr>
          <p:nvPr>
            <p:ph type="title"/>
          </p:nvPr>
        </p:nvSpPr>
        <p:spPr/>
        <p:txBody>
          <a:bodyPr/>
          <a:lstStyle/>
          <a:p>
            <a:r>
              <a:rPr lang="fr-FR" dirty="0" err="1"/>
              <a:t>JList</a:t>
            </a:r>
            <a:r>
              <a:rPr lang="fr-FR" dirty="0"/>
              <a:t> Model Example</a:t>
            </a:r>
            <a:endParaRPr lang="en-US" dirty="0"/>
          </a:p>
        </p:txBody>
      </p:sp>
      <p:pic>
        <p:nvPicPr>
          <p:cNvPr id="5" name="Espace réservé du contenu 4">
            <a:extLst>
              <a:ext uri="{FF2B5EF4-FFF2-40B4-BE49-F238E27FC236}">
                <a16:creationId xmlns:a16="http://schemas.microsoft.com/office/drawing/2014/main" id="{492A1E73-D048-4949-A53F-31F2788FA917}"/>
              </a:ext>
            </a:extLst>
          </p:cNvPr>
          <p:cNvPicPr>
            <a:picLocks noGrp="1" noChangeAspect="1"/>
          </p:cNvPicPr>
          <p:nvPr>
            <p:ph idx="1"/>
          </p:nvPr>
        </p:nvPicPr>
        <p:blipFill>
          <a:blip r:embed="rId2"/>
          <a:stretch>
            <a:fillRect/>
          </a:stretch>
        </p:blipFill>
        <p:spPr>
          <a:xfrm>
            <a:off x="2708936" y="1600200"/>
            <a:ext cx="8709291" cy="4525963"/>
          </a:xfrm>
        </p:spPr>
      </p:pic>
    </p:spTree>
    <p:extLst>
      <p:ext uri="{BB962C8B-B14F-4D97-AF65-F5344CB8AC3E}">
        <p14:creationId xmlns:p14="http://schemas.microsoft.com/office/powerpoint/2010/main" val="1260590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CC4E9A-B734-4837-B1AA-03D18150AE8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1A21B19-1697-42C5-A4ED-A32FD565DFFE}"/>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F9BEE95E-C13A-4BAE-A0B4-ACF11670A265}"/>
              </a:ext>
            </a:extLst>
          </p:cNvPr>
          <p:cNvPicPr>
            <a:picLocks noChangeAspect="1"/>
          </p:cNvPicPr>
          <p:nvPr/>
        </p:nvPicPr>
        <p:blipFill>
          <a:blip r:embed="rId2"/>
          <a:stretch>
            <a:fillRect/>
          </a:stretch>
        </p:blipFill>
        <p:spPr>
          <a:xfrm>
            <a:off x="2544234" y="731835"/>
            <a:ext cx="9658032" cy="6016341"/>
          </a:xfrm>
          <a:prstGeom prst="rect">
            <a:avLst/>
          </a:prstGeom>
        </p:spPr>
      </p:pic>
    </p:spTree>
    <p:extLst>
      <p:ext uri="{BB962C8B-B14F-4D97-AF65-F5344CB8AC3E}">
        <p14:creationId xmlns:p14="http://schemas.microsoft.com/office/powerpoint/2010/main" val="1276076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0B4F2F-38C9-4F36-AE45-8A5B0F186BB6}"/>
              </a:ext>
            </a:extLst>
          </p:cNvPr>
          <p:cNvSpPr>
            <a:spLocks noGrp="1"/>
          </p:cNvSpPr>
          <p:nvPr>
            <p:ph type="title"/>
          </p:nvPr>
        </p:nvSpPr>
        <p:spPr/>
        <p:txBody>
          <a:bodyPr/>
          <a:lstStyle/>
          <a:p>
            <a:r>
              <a:rPr lang="fr-FR" dirty="0" err="1"/>
              <a:t>JTable</a:t>
            </a:r>
            <a:r>
              <a:rPr lang="fr-FR" dirty="0"/>
              <a:t> Model Example </a:t>
            </a:r>
            <a:endParaRPr lang="en-US" dirty="0"/>
          </a:p>
        </p:txBody>
      </p:sp>
      <p:pic>
        <p:nvPicPr>
          <p:cNvPr id="5" name="Espace réservé du contenu 4">
            <a:extLst>
              <a:ext uri="{FF2B5EF4-FFF2-40B4-BE49-F238E27FC236}">
                <a16:creationId xmlns:a16="http://schemas.microsoft.com/office/drawing/2014/main" id="{0D091276-9205-40E0-8C8A-18E29DD2EF78}"/>
              </a:ext>
            </a:extLst>
          </p:cNvPr>
          <p:cNvPicPr>
            <a:picLocks noGrp="1" noChangeAspect="1"/>
          </p:cNvPicPr>
          <p:nvPr>
            <p:ph idx="1"/>
          </p:nvPr>
        </p:nvPicPr>
        <p:blipFill>
          <a:blip r:embed="rId2"/>
          <a:stretch>
            <a:fillRect/>
          </a:stretch>
        </p:blipFill>
        <p:spPr>
          <a:xfrm>
            <a:off x="3001169" y="1667669"/>
            <a:ext cx="8124825" cy="4391025"/>
          </a:xfrm>
        </p:spPr>
      </p:pic>
    </p:spTree>
    <p:extLst>
      <p:ext uri="{BB962C8B-B14F-4D97-AF65-F5344CB8AC3E}">
        <p14:creationId xmlns:p14="http://schemas.microsoft.com/office/powerpoint/2010/main" val="773865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95DF31-9EF4-4963-955B-1990D56BBCE2}"/>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5745445-4E30-4968-AD81-D6861D4300F9}"/>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DC1BE813-5BD3-4592-9749-BE8DCC4995BC}"/>
              </a:ext>
            </a:extLst>
          </p:cNvPr>
          <p:cNvPicPr>
            <a:picLocks noChangeAspect="1"/>
          </p:cNvPicPr>
          <p:nvPr/>
        </p:nvPicPr>
        <p:blipFill>
          <a:blip r:embed="rId2"/>
          <a:stretch>
            <a:fillRect/>
          </a:stretch>
        </p:blipFill>
        <p:spPr>
          <a:xfrm>
            <a:off x="2890837" y="1417638"/>
            <a:ext cx="8124825" cy="4438650"/>
          </a:xfrm>
          <a:prstGeom prst="rect">
            <a:avLst/>
          </a:prstGeom>
        </p:spPr>
      </p:pic>
    </p:spTree>
    <p:extLst>
      <p:ext uri="{BB962C8B-B14F-4D97-AF65-F5344CB8AC3E}">
        <p14:creationId xmlns:p14="http://schemas.microsoft.com/office/powerpoint/2010/main" val="2808911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C81C3A-CAA1-4BE9-BF9C-6F339D92E128}"/>
              </a:ext>
            </a:extLst>
          </p:cNvPr>
          <p:cNvSpPr>
            <a:spLocks noGrp="1"/>
          </p:cNvSpPr>
          <p:nvPr>
            <p:ph type="title"/>
          </p:nvPr>
        </p:nvSpPr>
        <p:spPr/>
        <p:txBody>
          <a:bodyPr/>
          <a:lstStyle/>
          <a:p>
            <a:endParaRPr lang="en-US"/>
          </a:p>
        </p:txBody>
      </p:sp>
      <p:pic>
        <p:nvPicPr>
          <p:cNvPr id="5" name="Espace réservé du contenu 4">
            <a:extLst>
              <a:ext uri="{FF2B5EF4-FFF2-40B4-BE49-F238E27FC236}">
                <a16:creationId xmlns:a16="http://schemas.microsoft.com/office/drawing/2014/main" id="{969AE2F1-B220-4ABA-B551-330B6722EE85}"/>
              </a:ext>
            </a:extLst>
          </p:cNvPr>
          <p:cNvPicPr>
            <a:picLocks noGrp="1" noChangeAspect="1"/>
          </p:cNvPicPr>
          <p:nvPr>
            <p:ph idx="1"/>
          </p:nvPr>
        </p:nvPicPr>
        <p:blipFill>
          <a:blip r:embed="rId2"/>
          <a:stretch>
            <a:fillRect/>
          </a:stretch>
        </p:blipFill>
        <p:spPr>
          <a:xfrm>
            <a:off x="3068597" y="1600200"/>
            <a:ext cx="7989968" cy="4525963"/>
          </a:xfrm>
        </p:spPr>
      </p:pic>
    </p:spTree>
    <p:extLst>
      <p:ext uri="{BB962C8B-B14F-4D97-AF65-F5344CB8AC3E}">
        <p14:creationId xmlns:p14="http://schemas.microsoft.com/office/powerpoint/2010/main" val="3122199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B174A4C-7147-4B8F-BA22-4D723E1DCF26}"/>
              </a:ext>
            </a:extLst>
          </p:cNvPr>
          <p:cNvPicPr>
            <a:picLocks noGrp="1" noChangeAspect="1"/>
          </p:cNvPicPr>
          <p:nvPr>
            <p:ph idx="1"/>
          </p:nvPr>
        </p:nvPicPr>
        <p:blipFill>
          <a:blip r:embed="rId2"/>
          <a:stretch>
            <a:fillRect/>
          </a:stretch>
        </p:blipFill>
        <p:spPr>
          <a:xfrm>
            <a:off x="3738261" y="1556657"/>
            <a:ext cx="6708696" cy="4525963"/>
          </a:xfrm>
        </p:spPr>
      </p:pic>
    </p:spTree>
    <p:extLst>
      <p:ext uri="{BB962C8B-B14F-4D97-AF65-F5344CB8AC3E}">
        <p14:creationId xmlns:p14="http://schemas.microsoft.com/office/powerpoint/2010/main" val="3907886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FE22E-E61C-438F-A0DD-FFE35EAC312F}"/>
              </a:ext>
            </a:extLst>
          </p:cNvPr>
          <p:cNvSpPr>
            <a:spLocks noGrp="1"/>
          </p:cNvSpPr>
          <p:nvPr>
            <p:ph type="title"/>
          </p:nvPr>
        </p:nvSpPr>
        <p:spPr/>
        <p:txBody>
          <a:bodyPr/>
          <a:lstStyle/>
          <a:p>
            <a:r>
              <a:rPr lang="fr-FR" dirty="0"/>
              <a:t>How to arrange GUI code </a:t>
            </a:r>
            <a:r>
              <a:rPr lang="fr-FR" dirty="0" err="1"/>
              <a:t>into</a:t>
            </a:r>
            <a:r>
              <a:rPr lang="fr-FR" dirty="0"/>
              <a:t> </a:t>
            </a:r>
            <a:r>
              <a:rPr lang="fr-FR" dirty="0" err="1"/>
              <a:t>several</a:t>
            </a:r>
            <a:r>
              <a:rPr lang="fr-FR" dirty="0"/>
              <a:t> containers </a:t>
            </a:r>
            <a:endParaRPr lang="en-US" dirty="0"/>
          </a:p>
        </p:txBody>
      </p:sp>
      <p:sp>
        <p:nvSpPr>
          <p:cNvPr id="3" name="Espace réservé du contenu 2">
            <a:extLst>
              <a:ext uri="{FF2B5EF4-FFF2-40B4-BE49-F238E27FC236}">
                <a16:creationId xmlns:a16="http://schemas.microsoft.com/office/drawing/2014/main" id="{E3058F70-CF06-469C-8045-D23E9F2FD97E}"/>
              </a:ext>
            </a:extLst>
          </p:cNvPr>
          <p:cNvSpPr>
            <a:spLocks noGrp="1"/>
          </p:cNvSpPr>
          <p:nvPr>
            <p:ph idx="1"/>
          </p:nvPr>
        </p:nvSpPr>
        <p:spPr/>
        <p:txBody>
          <a:bodyPr/>
          <a:lstStyle/>
          <a:p>
            <a:r>
              <a:rPr lang="en-US" dirty="0"/>
              <a:t>With the </a:t>
            </a:r>
            <a:r>
              <a:rPr lang="en-US" dirty="0" err="1">
                <a:solidFill>
                  <a:srgbClr val="FF0000"/>
                </a:solidFill>
              </a:rPr>
              <a:t>JTabbedPane</a:t>
            </a:r>
            <a:r>
              <a:rPr lang="en-US" dirty="0"/>
              <a:t> class, you can have several components, such as panels, share the same space</a:t>
            </a:r>
          </a:p>
          <a:p>
            <a:endParaRPr lang="en-US" dirty="0"/>
          </a:p>
          <a:p>
            <a:r>
              <a:rPr lang="en-US" dirty="0"/>
              <a:t>The user chooses which component to view by selecting the tab corresponding to the desired component</a:t>
            </a:r>
          </a:p>
        </p:txBody>
      </p:sp>
    </p:spTree>
    <p:extLst>
      <p:ext uri="{BB962C8B-B14F-4D97-AF65-F5344CB8AC3E}">
        <p14:creationId xmlns:p14="http://schemas.microsoft.com/office/powerpoint/2010/main" val="2796550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2944F4-2D3A-4B5A-8C31-F23AB14212E5}"/>
              </a:ext>
            </a:extLst>
          </p:cNvPr>
          <p:cNvSpPr>
            <a:spLocks noGrp="1"/>
          </p:cNvSpPr>
          <p:nvPr>
            <p:ph type="title"/>
          </p:nvPr>
        </p:nvSpPr>
        <p:spPr/>
        <p:txBody>
          <a:bodyPr/>
          <a:lstStyle/>
          <a:p>
            <a:r>
              <a:rPr lang="en-US" dirty="0"/>
              <a:t>How to arrange GUI code into several containers </a:t>
            </a:r>
          </a:p>
        </p:txBody>
      </p:sp>
      <p:sp>
        <p:nvSpPr>
          <p:cNvPr id="3" name="Espace réservé du contenu 2">
            <a:extLst>
              <a:ext uri="{FF2B5EF4-FFF2-40B4-BE49-F238E27FC236}">
                <a16:creationId xmlns:a16="http://schemas.microsoft.com/office/drawing/2014/main" id="{9688DEC3-965B-4012-8167-4D6B819C5F9B}"/>
              </a:ext>
            </a:extLst>
          </p:cNvPr>
          <p:cNvSpPr>
            <a:spLocks noGrp="1"/>
          </p:cNvSpPr>
          <p:nvPr>
            <p:ph idx="1"/>
          </p:nvPr>
        </p:nvSpPr>
        <p:spPr/>
        <p:txBody>
          <a:bodyPr/>
          <a:lstStyle/>
          <a:p>
            <a:r>
              <a:rPr lang="en-US" dirty="0"/>
              <a:t>Arrange GUI components for the different views into layers, each layer corresponds to a panel</a:t>
            </a:r>
          </a:p>
          <a:p>
            <a:pPr lvl="1"/>
            <a:r>
              <a:rPr lang="en-US" dirty="0"/>
              <a:t>Create a customized class that </a:t>
            </a:r>
            <a:r>
              <a:rPr lang="en-US" dirty="0">
                <a:solidFill>
                  <a:srgbClr val="FF0000"/>
                </a:solidFill>
              </a:rPr>
              <a:t>extends </a:t>
            </a:r>
            <a:r>
              <a:rPr lang="en-US" dirty="0" err="1">
                <a:solidFill>
                  <a:srgbClr val="FF0000"/>
                </a:solidFill>
              </a:rPr>
              <a:t>JPanel</a:t>
            </a:r>
            <a:endParaRPr lang="en-US" dirty="0">
              <a:solidFill>
                <a:srgbClr val="FF0000"/>
              </a:solidFill>
            </a:endParaRPr>
          </a:p>
          <a:p>
            <a:endParaRPr lang="en-US" dirty="0"/>
          </a:p>
          <a:p>
            <a:r>
              <a:rPr lang="en-US" dirty="0"/>
              <a:t>Then, add instances of the panels to a </a:t>
            </a:r>
            <a:r>
              <a:rPr lang="en-US" dirty="0" err="1">
                <a:solidFill>
                  <a:srgbClr val="FF0000"/>
                </a:solidFill>
              </a:rPr>
              <a:t>JTabbedPane</a:t>
            </a:r>
            <a:r>
              <a:rPr lang="en-US" dirty="0"/>
              <a:t> container</a:t>
            </a:r>
          </a:p>
          <a:p>
            <a:pPr lvl="1"/>
            <a:r>
              <a:rPr lang="en-US" dirty="0"/>
              <a:t>One panel visible at a time</a:t>
            </a:r>
          </a:p>
          <a:p>
            <a:pPr lvl="1"/>
            <a:r>
              <a:rPr lang="en-US" dirty="0"/>
              <a:t>Access </a:t>
            </a:r>
            <a:r>
              <a:rPr lang="en-US" dirty="0" err="1"/>
              <a:t>aech</a:t>
            </a:r>
            <a:r>
              <a:rPr lang="en-US" dirty="0"/>
              <a:t> panel via a tab</a:t>
            </a:r>
          </a:p>
        </p:txBody>
      </p:sp>
    </p:spTree>
    <p:extLst>
      <p:ext uri="{BB962C8B-B14F-4D97-AF65-F5344CB8AC3E}">
        <p14:creationId xmlns:p14="http://schemas.microsoft.com/office/powerpoint/2010/main" val="138486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B9CECF-CE0B-41D0-883C-0AA18EFEC1FD}"/>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FACB99F6-2830-45A0-B69F-91F89633982B}"/>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8DD5E0B9-7C1A-423D-865C-C474BF53B605}"/>
              </a:ext>
            </a:extLst>
          </p:cNvPr>
          <p:cNvPicPr>
            <a:picLocks noChangeAspect="1"/>
          </p:cNvPicPr>
          <p:nvPr/>
        </p:nvPicPr>
        <p:blipFill>
          <a:blip r:embed="rId2"/>
          <a:stretch>
            <a:fillRect/>
          </a:stretch>
        </p:blipFill>
        <p:spPr>
          <a:xfrm>
            <a:off x="2574484" y="1485900"/>
            <a:ext cx="8993102" cy="3919537"/>
          </a:xfrm>
          <a:prstGeom prst="rect">
            <a:avLst/>
          </a:prstGeom>
        </p:spPr>
      </p:pic>
    </p:spTree>
    <p:extLst>
      <p:ext uri="{BB962C8B-B14F-4D97-AF65-F5344CB8AC3E}">
        <p14:creationId xmlns:p14="http://schemas.microsoft.com/office/powerpoint/2010/main" val="357439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837A3-D6D6-4544-9870-229DE9D1D81E}"/>
              </a:ext>
            </a:extLst>
          </p:cNvPr>
          <p:cNvSpPr>
            <a:spLocks noGrp="1"/>
          </p:cNvSpPr>
          <p:nvPr>
            <p:ph type="title"/>
          </p:nvPr>
        </p:nvSpPr>
        <p:spPr/>
        <p:txBody>
          <a:bodyPr/>
          <a:lstStyle/>
          <a:p>
            <a:r>
              <a:rPr lang="fr-FR" dirty="0"/>
              <a:t>Container vs. Component</a:t>
            </a:r>
            <a:endParaRPr lang="en-US" dirty="0"/>
          </a:p>
        </p:txBody>
      </p:sp>
      <p:sp>
        <p:nvSpPr>
          <p:cNvPr id="3" name="Espace réservé du contenu 2">
            <a:extLst>
              <a:ext uri="{FF2B5EF4-FFF2-40B4-BE49-F238E27FC236}">
                <a16:creationId xmlns:a16="http://schemas.microsoft.com/office/drawing/2014/main" id="{61066CF8-7945-4823-9505-2CE44E539241}"/>
              </a:ext>
            </a:extLst>
          </p:cNvPr>
          <p:cNvSpPr>
            <a:spLocks noGrp="1"/>
          </p:cNvSpPr>
          <p:nvPr>
            <p:ph idx="1"/>
          </p:nvPr>
        </p:nvSpPr>
        <p:spPr/>
        <p:txBody>
          <a:bodyPr/>
          <a:lstStyle/>
          <a:p>
            <a:r>
              <a:rPr lang="en-US" dirty="0"/>
              <a:t>Class </a:t>
            </a:r>
            <a:r>
              <a:rPr lang="en-US" dirty="0">
                <a:solidFill>
                  <a:srgbClr val="FF0000"/>
                </a:solidFill>
              </a:rPr>
              <a:t>Component</a:t>
            </a:r>
            <a:r>
              <a:rPr lang="en-US" dirty="0"/>
              <a:t> (package </a:t>
            </a:r>
            <a:r>
              <a:rPr lang="en-US" dirty="0" err="1"/>
              <a:t>java.awt</a:t>
            </a:r>
            <a:r>
              <a:rPr lang="en-US" dirty="0"/>
              <a:t>)</a:t>
            </a:r>
          </a:p>
          <a:p>
            <a:pPr lvl="1"/>
            <a:r>
              <a:rPr lang="en-US" dirty="0"/>
              <a:t>Declares many behaviors and attributes common to GUI components </a:t>
            </a:r>
          </a:p>
          <a:p>
            <a:pPr lvl="1"/>
            <a:r>
              <a:rPr lang="en-US" dirty="0"/>
              <a:t>Components are elementary GUI entities (Button, Label, …) </a:t>
            </a:r>
          </a:p>
          <a:p>
            <a:r>
              <a:rPr lang="en-US" dirty="0"/>
              <a:t>Class </a:t>
            </a:r>
            <a:r>
              <a:rPr lang="en-US" dirty="0">
                <a:solidFill>
                  <a:srgbClr val="FF0000"/>
                </a:solidFill>
              </a:rPr>
              <a:t>Container</a:t>
            </a:r>
            <a:r>
              <a:rPr lang="en-US" dirty="0"/>
              <a:t> (package </a:t>
            </a:r>
            <a:r>
              <a:rPr lang="en-US" dirty="0" err="1"/>
              <a:t>java.awt</a:t>
            </a:r>
            <a:r>
              <a:rPr lang="en-US" dirty="0"/>
              <a:t>)</a:t>
            </a:r>
          </a:p>
          <a:p>
            <a:pPr lvl="1"/>
            <a:r>
              <a:rPr lang="en-US" dirty="0"/>
              <a:t>Subclass of Component</a:t>
            </a:r>
          </a:p>
          <a:p>
            <a:pPr lvl="1"/>
            <a:r>
              <a:rPr lang="en-US" dirty="0"/>
              <a:t>Organizes components, has an </a:t>
            </a:r>
            <a:r>
              <a:rPr lang="en-US" dirty="0">
                <a:solidFill>
                  <a:srgbClr val="002060"/>
                </a:solidFill>
              </a:rPr>
              <a:t>add(Component)</a:t>
            </a:r>
            <a:r>
              <a:rPr lang="en-US" dirty="0"/>
              <a:t> behavior to add components to the container</a:t>
            </a:r>
          </a:p>
          <a:p>
            <a:pPr lvl="1"/>
            <a:r>
              <a:rPr lang="en-US" dirty="0"/>
              <a:t>Top-level Swing containers such as </a:t>
            </a:r>
            <a:r>
              <a:rPr lang="en-US" dirty="0" err="1">
                <a:solidFill>
                  <a:srgbClr val="00B050"/>
                </a:solidFill>
              </a:rPr>
              <a:t>JFrame</a:t>
            </a:r>
            <a:r>
              <a:rPr lang="en-US" dirty="0"/>
              <a:t>, </a:t>
            </a:r>
            <a:r>
              <a:rPr lang="en-US" dirty="0" err="1">
                <a:solidFill>
                  <a:srgbClr val="00B050"/>
                </a:solidFill>
              </a:rPr>
              <a:t>JDialog</a:t>
            </a:r>
            <a:r>
              <a:rPr lang="en-US" dirty="0"/>
              <a:t>, and </a:t>
            </a:r>
            <a:r>
              <a:rPr lang="en-US" dirty="0" err="1">
                <a:solidFill>
                  <a:srgbClr val="00B050"/>
                </a:solidFill>
              </a:rPr>
              <a:t>JApplet</a:t>
            </a:r>
            <a:r>
              <a:rPr lang="en-US" dirty="0"/>
              <a:t> are specialized components that provide a place for other Swing components to paint themselves.  </a:t>
            </a:r>
          </a:p>
          <a:p>
            <a:pPr marL="0" indent="0">
              <a:buNone/>
            </a:pPr>
            <a:endParaRPr lang="en-US" dirty="0"/>
          </a:p>
        </p:txBody>
      </p:sp>
    </p:spTree>
    <p:extLst>
      <p:ext uri="{BB962C8B-B14F-4D97-AF65-F5344CB8AC3E}">
        <p14:creationId xmlns:p14="http://schemas.microsoft.com/office/powerpoint/2010/main" val="180439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E422921-9F00-4911-9AAB-6F96B5737762}"/>
              </a:ext>
            </a:extLst>
          </p:cNvPr>
          <p:cNvPicPr>
            <a:picLocks noGrp="1" noChangeAspect="1"/>
          </p:cNvPicPr>
          <p:nvPr>
            <p:ph idx="1"/>
          </p:nvPr>
        </p:nvPicPr>
        <p:blipFill>
          <a:blip r:embed="rId2"/>
          <a:stretch>
            <a:fillRect/>
          </a:stretch>
        </p:blipFill>
        <p:spPr>
          <a:xfrm>
            <a:off x="3232005" y="1417638"/>
            <a:ext cx="7647808" cy="4525963"/>
          </a:xfrm>
        </p:spPr>
      </p:pic>
    </p:spTree>
    <p:extLst>
      <p:ext uri="{BB962C8B-B14F-4D97-AF65-F5344CB8AC3E}">
        <p14:creationId xmlns:p14="http://schemas.microsoft.com/office/powerpoint/2010/main" val="3451064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29C2E8-849C-4C33-940D-FFF0C031DCB1}"/>
              </a:ext>
            </a:extLst>
          </p:cNvPr>
          <p:cNvSpPr>
            <a:spLocks noGrp="1"/>
          </p:cNvSpPr>
          <p:nvPr>
            <p:ph type="title"/>
          </p:nvPr>
        </p:nvSpPr>
        <p:spPr/>
        <p:txBody>
          <a:bodyPr/>
          <a:lstStyle/>
          <a:p>
            <a:r>
              <a:rPr lang="fr-FR" dirty="0"/>
              <a:t>4 Main </a:t>
            </a:r>
            <a:r>
              <a:rPr lang="fr-FR" dirty="0" err="1"/>
              <a:t>Steps</a:t>
            </a:r>
            <a:r>
              <a:rPr lang="fr-FR" dirty="0"/>
              <a:t> in building a GUI (1)</a:t>
            </a:r>
            <a:endParaRPr lang="en-US" dirty="0"/>
          </a:p>
        </p:txBody>
      </p:sp>
      <p:sp>
        <p:nvSpPr>
          <p:cNvPr id="3" name="Espace réservé du contenu 2">
            <a:extLst>
              <a:ext uri="{FF2B5EF4-FFF2-40B4-BE49-F238E27FC236}">
                <a16:creationId xmlns:a16="http://schemas.microsoft.com/office/drawing/2014/main" id="{6D67A28E-1CAE-46EE-9570-C1EEE3F56626}"/>
              </a:ext>
            </a:extLst>
          </p:cNvPr>
          <p:cNvSpPr>
            <a:spLocks noGrp="1"/>
          </p:cNvSpPr>
          <p:nvPr>
            <p:ph idx="1"/>
          </p:nvPr>
        </p:nvSpPr>
        <p:spPr/>
        <p:txBody>
          <a:bodyPr/>
          <a:lstStyle/>
          <a:p>
            <a:r>
              <a:rPr lang="en-US" dirty="0"/>
              <a:t>A GUI program needs a top-level container, and is often written as a subclass of Frame</a:t>
            </a:r>
          </a:p>
          <a:p>
            <a:endParaRPr lang="en-US" dirty="0"/>
          </a:p>
          <a:p>
            <a:r>
              <a:rPr lang="en-US" dirty="0"/>
              <a:t>Create a class that extends the </a:t>
            </a:r>
            <a:r>
              <a:rPr lang="en-US" dirty="0" err="1"/>
              <a:t>JFrame</a:t>
            </a:r>
            <a:r>
              <a:rPr lang="en-US" dirty="0"/>
              <a:t> class or another container. This class will hold all the GUI components.</a:t>
            </a:r>
          </a:p>
          <a:p>
            <a:endParaRPr lang="en-US" dirty="0"/>
          </a:p>
          <a:p>
            <a:r>
              <a:rPr lang="en-US" dirty="0"/>
              <a:t>This class will inherit all the attributes and behaviors of a Frame such as the title bar and content pane. </a:t>
            </a:r>
          </a:p>
        </p:txBody>
      </p:sp>
    </p:spTree>
    <p:extLst>
      <p:ext uri="{BB962C8B-B14F-4D97-AF65-F5344CB8AC3E}">
        <p14:creationId xmlns:p14="http://schemas.microsoft.com/office/powerpoint/2010/main" val="128968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2A10E0-5C61-4568-BD32-A01F903715DE}"/>
              </a:ext>
            </a:extLst>
          </p:cNvPr>
          <p:cNvSpPr>
            <a:spLocks noGrp="1"/>
          </p:cNvSpPr>
          <p:nvPr>
            <p:ph type="title"/>
          </p:nvPr>
        </p:nvSpPr>
        <p:spPr/>
        <p:txBody>
          <a:bodyPr/>
          <a:lstStyle/>
          <a:p>
            <a:r>
              <a:rPr lang="fr-FR" dirty="0"/>
              <a:t>Pre-</a:t>
            </a:r>
            <a:r>
              <a:rPr lang="fr-FR" dirty="0" err="1"/>
              <a:t>built</a:t>
            </a:r>
            <a:r>
              <a:rPr lang="fr-FR" dirty="0"/>
              <a:t> Components of a Frame</a:t>
            </a:r>
            <a:endParaRPr lang="en-US" dirty="0"/>
          </a:p>
        </p:txBody>
      </p:sp>
      <p:pic>
        <p:nvPicPr>
          <p:cNvPr id="5" name="Espace réservé du contenu 4">
            <a:extLst>
              <a:ext uri="{FF2B5EF4-FFF2-40B4-BE49-F238E27FC236}">
                <a16:creationId xmlns:a16="http://schemas.microsoft.com/office/drawing/2014/main" id="{3048DD3A-05CD-43D5-9194-AA60AD258B10}"/>
              </a:ext>
            </a:extLst>
          </p:cNvPr>
          <p:cNvPicPr>
            <a:picLocks noGrp="1" noChangeAspect="1"/>
          </p:cNvPicPr>
          <p:nvPr>
            <p:ph idx="1"/>
          </p:nvPr>
        </p:nvPicPr>
        <p:blipFill>
          <a:blip r:embed="rId2"/>
          <a:stretch>
            <a:fillRect/>
          </a:stretch>
        </p:blipFill>
        <p:spPr>
          <a:xfrm>
            <a:off x="2848769" y="1677194"/>
            <a:ext cx="8429625" cy="4371975"/>
          </a:xfrm>
        </p:spPr>
      </p:pic>
    </p:spTree>
    <p:extLst>
      <p:ext uri="{BB962C8B-B14F-4D97-AF65-F5344CB8AC3E}">
        <p14:creationId xmlns:p14="http://schemas.microsoft.com/office/powerpoint/2010/main" val="233253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EF2249-C12B-494E-BF22-6327422E1007}"/>
              </a:ext>
            </a:extLst>
          </p:cNvPr>
          <p:cNvSpPr>
            <a:spLocks noGrp="1"/>
          </p:cNvSpPr>
          <p:nvPr>
            <p:ph type="title"/>
          </p:nvPr>
        </p:nvSpPr>
        <p:spPr/>
        <p:txBody>
          <a:bodyPr/>
          <a:lstStyle/>
          <a:p>
            <a:r>
              <a:rPr lang="fr-FR" dirty="0"/>
              <a:t>4 Main </a:t>
            </a:r>
            <a:r>
              <a:rPr lang="fr-FR" dirty="0" err="1"/>
              <a:t>Steps</a:t>
            </a:r>
            <a:r>
              <a:rPr lang="fr-FR" dirty="0"/>
              <a:t> in building a GUI (1)</a:t>
            </a:r>
            <a:endParaRPr lang="en-US" dirty="0"/>
          </a:p>
        </p:txBody>
      </p:sp>
      <p:sp>
        <p:nvSpPr>
          <p:cNvPr id="3" name="Espace réservé du contenu 2">
            <a:extLst>
              <a:ext uri="{FF2B5EF4-FFF2-40B4-BE49-F238E27FC236}">
                <a16:creationId xmlns:a16="http://schemas.microsoft.com/office/drawing/2014/main" id="{C5769693-F0DA-48AF-AF75-C0211DF64208}"/>
              </a:ext>
            </a:extLst>
          </p:cNvPr>
          <p:cNvSpPr>
            <a:spLocks noGrp="1"/>
          </p:cNvSpPr>
          <p:nvPr>
            <p:ph idx="1"/>
          </p:nvPr>
        </p:nvSpPr>
        <p:spPr/>
        <p:txBody>
          <a:bodyPr/>
          <a:lstStyle/>
          <a:p>
            <a:r>
              <a:rPr lang="en-US" dirty="0"/>
              <a:t>Customize the properties of the frame, like the title, icon, and plan the overall layout of the application </a:t>
            </a:r>
          </a:p>
        </p:txBody>
      </p:sp>
      <p:pic>
        <p:nvPicPr>
          <p:cNvPr id="5" name="Image 4">
            <a:extLst>
              <a:ext uri="{FF2B5EF4-FFF2-40B4-BE49-F238E27FC236}">
                <a16:creationId xmlns:a16="http://schemas.microsoft.com/office/drawing/2014/main" id="{E1319227-CC0B-4236-9427-94A006919018}"/>
              </a:ext>
            </a:extLst>
          </p:cNvPr>
          <p:cNvPicPr>
            <a:picLocks noChangeAspect="1"/>
          </p:cNvPicPr>
          <p:nvPr/>
        </p:nvPicPr>
        <p:blipFill>
          <a:blip r:embed="rId2"/>
          <a:stretch>
            <a:fillRect/>
          </a:stretch>
        </p:blipFill>
        <p:spPr>
          <a:xfrm>
            <a:off x="3295801" y="2644521"/>
            <a:ext cx="6980312" cy="3481643"/>
          </a:xfrm>
          <a:prstGeom prst="rect">
            <a:avLst/>
          </a:prstGeom>
        </p:spPr>
      </p:pic>
    </p:spTree>
    <p:extLst>
      <p:ext uri="{BB962C8B-B14F-4D97-AF65-F5344CB8AC3E}">
        <p14:creationId xmlns:p14="http://schemas.microsoft.com/office/powerpoint/2010/main" val="1398695428"/>
      </p:ext>
    </p:extLst>
  </p:cSld>
  <p:clrMapOvr>
    <a:masterClrMapping/>
  </p:clrMapOvr>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600" b="1"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600" b="1"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Futura LT Book"/>
        <a:ea typeface="굴림"/>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600" b="1" i="0" u="none" strike="noStrike" cap="none" normalizeH="0" baseline="0" smtClean="0">
            <a:ln>
              <a:noFill/>
            </a:ln>
            <a:solidFill>
              <a:schemeClr val="bg1"/>
            </a:solidFill>
            <a:effectLst/>
            <a:latin typeface="Futura LT Book" pitchFamily="2" charset="0"/>
            <a:ea typeface="굴림"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600" b="1" i="0" u="none" strike="noStrike" cap="none" normalizeH="0" baseline="0" smtClean="0">
            <a:ln>
              <a:noFill/>
            </a:ln>
            <a:solidFill>
              <a:schemeClr val="bg1"/>
            </a:solidFill>
            <a:effectLst/>
            <a:latin typeface="Futura LT Book" pitchFamily="2" charset="0"/>
            <a:ea typeface="굴림" charset="-127"/>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15795</TotalTime>
  <Words>1100</Words>
  <Application>Microsoft Office PowerPoint</Application>
  <PresentationFormat>Grand écran</PresentationFormat>
  <Paragraphs>120</Paragraphs>
  <Slides>42</Slides>
  <Notes>0</Notes>
  <HiddenSlides>0</HiddenSlides>
  <MMClips>0</MMClips>
  <ScaleCrop>false</ScaleCrop>
  <HeadingPairs>
    <vt:vector size="6" baseType="variant">
      <vt:variant>
        <vt:lpstr>Polices utilisées</vt:lpstr>
      </vt:variant>
      <vt:variant>
        <vt:i4>2</vt:i4>
      </vt:variant>
      <vt:variant>
        <vt:lpstr>Thème</vt:lpstr>
      </vt:variant>
      <vt:variant>
        <vt:i4>2</vt:i4>
      </vt:variant>
      <vt:variant>
        <vt:lpstr>Titres des diapositives</vt:lpstr>
      </vt:variant>
      <vt:variant>
        <vt:i4>42</vt:i4>
      </vt:variant>
    </vt:vector>
  </HeadingPairs>
  <TitlesOfParts>
    <vt:vector size="46" baseType="lpstr">
      <vt:lpstr>Arial</vt:lpstr>
      <vt:lpstr>Futura LT Book</vt:lpstr>
      <vt:lpstr>Custom Design</vt:lpstr>
      <vt:lpstr>template</vt:lpstr>
      <vt:lpstr>Chapter 12 Graphical User Interface   </vt:lpstr>
      <vt:lpstr>Concepts </vt:lpstr>
      <vt:lpstr>Présentation PowerPoint</vt:lpstr>
      <vt:lpstr>Présentation PowerPoint</vt:lpstr>
      <vt:lpstr>Container vs. Component</vt:lpstr>
      <vt:lpstr>Présentation PowerPoint</vt:lpstr>
      <vt:lpstr>4 Main Steps in building a GUI (1)</vt:lpstr>
      <vt:lpstr>Pre-built Components of a Frame</vt:lpstr>
      <vt:lpstr>4 Main Steps in building a GUI (1)</vt:lpstr>
      <vt:lpstr>4 Main Steps in Building GUI (2)</vt:lpstr>
      <vt:lpstr>Présentation PowerPoint</vt:lpstr>
      <vt:lpstr>4 Main Steps to build a GUI (3)</vt:lpstr>
      <vt:lpstr>4 Main Steps in building a GUI (3)</vt:lpstr>
      <vt:lpstr>4 Main Steps to build a GUI (3)</vt:lpstr>
      <vt:lpstr>Delegation Event Model</vt:lpstr>
      <vt:lpstr>Delegation Event Model</vt:lpstr>
      <vt:lpstr>Event Types (classes)</vt:lpstr>
      <vt:lpstr>Présentation PowerPoint</vt:lpstr>
      <vt:lpstr>Présentation PowerPoint</vt:lpstr>
      <vt:lpstr>Mapping actions to event types</vt:lpstr>
      <vt:lpstr>Event types and corresponding event listeners</vt:lpstr>
      <vt:lpstr>Using a Nested Class to Implement an Event Handler</vt:lpstr>
      <vt:lpstr>Présentation PowerPoint</vt:lpstr>
      <vt:lpstr>4 Main Steps to Build GUI (4)</vt:lpstr>
      <vt:lpstr>Layout Managers </vt:lpstr>
      <vt:lpstr>Présentation PowerPoint</vt:lpstr>
      <vt:lpstr>Présentation PowerPoint</vt:lpstr>
      <vt:lpstr>Pluggable Look and Feel</vt:lpstr>
      <vt:lpstr>Présentation PowerPoint</vt:lpstr>
      <vt:lpstr>Dialogs: JOptionPane </vt:lpstr>
      <vt:lpstr>Présentation PowerPoint</vt:lpstr>
      <vt:lpstr>Swing Model-and-View Pattern</vt:lpstr>
      <vt:lpstr>List</vt:lpstr>
      <vt:lpstr>Example</vt:lpstr>
      <vt:lpstr>JList Model Example</vt:lpstr>
      <vt:lpstr>Présentation PowerPoint</vt:lpstr>
      <vt:lpstr>JTable Model Example </vt:lpstr>
      <vt:lpstr>Présentation PowerPoint</vt:lpstr>
      <vt:lpstr>Présentation PowerPoint</vt:lpstr>
      <vt:lpstr>How to arrange GUI code into several containers </vt:lpstr>
      <vt:lpstr>How to arrange GUI code into several containers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Safae Bourhnane &lt; 69022 &gt;</dc:creator>
  <cp:lastModifiedBy>Safae Bourhnane &lt; 69022 &gt;</cp:lastModifiedBy>
  <cp:revision>648</cp:revision>
  <dcterms:created xsi:type="dcterms:W3CDTF">2021-09-16T08:33:26Z</dcterms:created>
  <dcterms:modified xsi:type="dcterms:W3CDTF">2021-12-03T09:00:20Z</dcterms:modified>
</cp:coreProperties>
</file>